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7" r:id="rId7"/>
    <p:sldId id="262" r:id="rId8"/>
    <p:sldId id="270" r:id="rId9"/>
    <p:sldId id="264" r:id="rId10"/>
    <p:sldId id="263" r:id="rId11"/>
    <p:sldId id="265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9" autoAdjust="0"/>
    <p:restoredTop sz="94660"/>
  </p:normalViewPr>
  <p:slideViewPr>
    <p:cSldViewPr>
      <p:cViewPr varScale="1">
        <p:scale>
          <a:sx n="76" d="100"/>
          <a:sy n="76" d="100"/>
        </p:scale>
        <p:origin x="1230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B001C6-14DF-422B-93B0-584E692CFF3D}" type="datetimeFigureOut">
              <a:rPr lang="en-IN" smtClean="0"/>
              <a:t>04-09-2020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484EF6-C947-4295-8F7A-12BEABFFFB5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37659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484EF6-C947-4295-8F7A-12BEABFFFB51}" type="slidenum">
              <a:rPr lang="en-IN" smtClean="0"/>
              <a:t>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346275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484EF6-C947-4295-8F7A-12BEABFFFB51}" type="slidenum">
              <a:rPr lang="en-IN" smtClean="0"/>
              <a:t>11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420973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148A7-80DB-4AD3-8123-701FC1FAD693}" type="datetimeFigureOut">
              <a:rPr lang="en-US" smtClean="0"/>
              <a:pPr/>
              <a:t>9/4/2020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5A56C-BACF-4BD1-8255-2945F2F884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148A7-80DB-4AD3-8123-701FC1FAD693}" type="datetimeFigureOut">
              <a:rPr lang="en-US" smtClean="0"/>
              <a:pPr/>
              <a:t>9/4/2020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5A56C-BACF-4BD1-8255-2945F2F884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148A7-80DB-4AD3-8123-701FC1FAD693}" type="datetimeFigureOut">
              <a:rPr lang="en-US" smtClean="0"/>
              <a:pPr/>
              <a:t>9/4/2020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5A56C-BACF-4BD1-8255-2945F2F884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148A7-80DB-4AD3-8123-701FC1FAD693}" type="datetimeFigureOut">
              <a:rPr lang="en-US" smtClean="0"/>
              <a:pPr/>
              <a:t>9/4/2020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5A56C-BACF-4BD1-8255-2945F2F884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148A7-80DB-4AD3-8123-701FC1FAD693}" type="datetimeFigureOut">
              <a:rPr lang="en-US" smtClean="0"/>
              <a:pPr/>
              <a:t>9/4/2020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5A56C-BACF-4BD1-8255-2945F2F884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148A7-80DB-4AD3-8123-701FC1FAD693}" type="datetimeFigureOut">
              <a:rPr lang="en-US" smtClean="0"/>
              <a:pPr/>
              <a:t>9/4/2020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5A56C-BACF-4BD1-8255-2945F2F884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148A7-80DB-4AD3-8123-701FC1FAD693}" type="datetimeFigureOut">
              <a:rPr lang="en-US" smtClean="0"/>
              <a:pPr/>
              <a:t>9/4/2020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5A56C-BACF-4BD1-8255-2945F2F884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148A7-80DB-4AD3-8123-701FC1FAD693}" type="datetimeFigureOut">
              <a:rPr lang="en-US" smtClean="0"/>
              <a:pPr/>
              <a:t>9/4/2020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5A56C-BACF-4BD1-8255-2945F2F884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148A7-80DB-4AD3-8123-701FC1FAD693}" type="datetimeFigureOut">
              <a:rPr lang="en-US" smtClean="0"/>
              <a:pPr/>
              <a:t>9/4/2020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5A56C-BACF-4BD1-8255-2945F2F884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148A7-80DB-4AD3-8123-701FC1FAD693}" type="datetimeFigureOut">
              <a:rPr lang="en-US" smtClean="0"/>
              <a:pPr/>
              <a:t>9/4/2020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5A56C-BACF-4BD1-8255-2945F2F884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148A7-80DB-4AD3-8123-701FC1FAD693}" type="datetimeFigureOut">
              <a:rPr lang="en-US" smtClean="0"/>
              <a:pPr/>
              <a:t>9/4/2020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5A56C-BACF-4BD1-8255-2945F2F884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148A7-80DB-4AD3-8123-701FC1FAD693}" type="datetimeFigureOut">
              <a:rPr lang="en-US" smtClean="0"/>
              <a:pPr/>
              <a:t>9/4/2020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5A56C-BACF-4BD1-8255-2945F2F884D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7">
            <a:extLst>
              <a:ext uri="{FF2B5EF4-FFF2-40B4-BE49-F238E27FC236}">
                <a16:creationId xmlns:a16="http://schemas.microsoft.com/office/drawing/2014/main" id="{934F1179-B481-4F9E-BCA3-AFB972070F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Triangle 9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432540" y="3335867"/>
            <a:ext cx="246888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330" y="623275"/>
            <a:ext cx="8178790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3930" y="1008993"/>
            <a:ext cx="6923558" cy="3542045"/>
          </a:xfrm>
        </p:spPr>
        <p:txBody>
          <a:bodyPr anchor="b"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sz="7800" dirty="0" err="1">
                <a:latin typeface="Bangla" pitchFamily="66" charset="0"/>
                <a:cs typeface="Bangla" pitchFamily="66" charset="0"/>
              </a:rPr>
              <a:t>খলিসানী</a:t>
            </a:r>
            <a:r>
              <a:rPr lang="en-US" sz="7800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7800" dirty="0" err="1">
                <a:latin typeface="Bangla" pitchFamily="66" charset="0"/>
                <a:cs typeface="Bangla" pitchFamily="66" charset="0"/>
              </a:rPr>
              <a:t>মহাবিদ্যালয়</a:t>
            </a:r>
            <a:br>
              <a:rPr lang="en-US" sz="7800" dirty="0">
                <a:latin typeface="Bangla" pitchFamily="66" charset="0"/>
                <a:cs typeface="Bangla" pitchFamily="66" charset="0"/>
              </a:rPr>
            </a:br>
            <a:r>
              <a:rPr lang="en-US" sz="7800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7800" dirty="0" err="1">
                <a:latin typeface="Bangla" pitchFamily="66" charset="0"/>
                <a:cs typeface="Bangla" pitchFamily="66" charset="0"/>
              </a:rPr>
              <a:t>বাংলা</a:t>
            </a:r>
            <a:r>
              <a:rPr lang="en-US" sz="7800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7800" dirty="0" err="1">
                <a:latin typeface="Bangla" pitchFamily="66" charset="0"/>
                <a:cs typeface="Bangla" pitchFamily="66" charset="0"/>
              </a:rPr>
              <a:t>বিভাগ</a:t>
            </a:r>
            <a:r>
              <a:rPr lang="en-US" sz="7800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7800" dirty="0">
                <a:latin typeface="Arial" pitchFamily="34" charset="0"/>
                <a:cs typeface="Arial" pitchFamily="34" charset="0"/>
              </a:rPr>
              <a:t>(</a:t>
            </a:r>
            <a:r>
              <a:rPr lang="en-US" sz="7800" dirty="0" err="1">
                <a:latin typeface="Bangla" pitchFamily="66" charset="0"/>
                <a:cs typeface="Bangla" pitchFamily="66" charset="0"/>
              </a:rPr>
              <a:t>সাম্মানিক</a:t>
            </a:r>
            <a:r>
              <a:rPr lang="en-US" sz="7800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7800" dirty="0">
                <a:latin typeface="Arial" pitchFamily="34" charset="0"/>
                <a:cs typeface="Arial" pitchFamily="34" charset="0"/>
              </a:rPr>
              <a:t>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3930" y="4582814"/>
            <a:ext cx="5349252" cy="1312657"/>
          </a:xfrm>
        </p:spPr>
        <p:txBody>
          <a:bodyPr anchor="t">
            <a:normAutofit/>
          </a:bodyPr>
          <a:lstStyle/>
          <a:p>
            <a:pPr algn="l"/>
            <a:r>
              <a:rPr lang="en-US" err="1">
                <a:latin typeface="Bangla" pitchFamily="66" charset="0"/>
                <a:cs typeface="Bangla" pitchFamily="66" charset="0"/>
              </a:rPr>
              <a:t>দ্বিতীয়</a:t>
            </a:r>
            <a:r>
              <a:rPr lang="en-US">
                <a:latin typeface="Bangla" pitchFamily="66" charset="0"/>
                <a:cs typeface="Bangla" pitchFamily="66" charset="0"/>
              </a:rPr>
              <a:t> </a:t>
            </a:r>
            <a:r>
              <a:rPr lang="en-US" err="1">
                <a:latin typeface="Bangla" pitchFamily="66" charset="0"/>
                <a:cs typeface="Bangla" pitchFamily="66" charset="0"/>
              </a:rPr>
              <a:t>বর্ষ</a:t>
            </a:r>
            <a:r>
              <a:rPr lang="en-US">
                <a:latin typeface="Bangla" pitchFamily="66" charset="0"/>
                <a:cs typeface="Bangla" pitchFamily="66" charset="0"/>
              </a:rPr>
              <a:t> ২০২০-২১</a:t>
            </a:r>
          </a:p>
          <a:p>
            <a:pPr algn="l"/>
            <a:r>
              <a:rPr lang="en-US" err="1">
                <a:latin typeface="Bangla" pitchFamily="66" charset="0"/>
                <a:cs typeface="Bangla" pitchFamily="66" charset="0"/>
              </a:rPr>
              <a:t>তৃতীয়</a:t>
            </a:r>
            <a:r>
              <a:rPr lang="en-US">
                <a:latin typeface="Bangla" pitchFamily="66" charset="0"/>
                <a:cs typeface="Bangla" pitchFamily="66" charset="0"/>
              </a:rPr>
              <a:t> </a:t>
            </a:r>
            <a:r>
              <a:rPr lang="en-US" err="1">
                <a:latin typeface="Bangla" pitchFamily="66" charset="0"/>
                <a:cs typeface="Bangla" pitchFamily="66" charset="0"/>
              </a:rPr>
              <a:t>সেমেস্টার</a:t>
            </a:r>
            <a:endParaRPr lang="en-US">
              <a:latin typeface="Bangla" pitchFamily="66" charset="0"/>
              <a:cs typeface="Bangla" pitchFamily="66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675CA79-C316-42E6-9AA3-EE6D7E8163B5}"/>
              </a:ext>
            </a:extLst>
          </p:cNvPr>
          <p:cNvSpPr txBox="1"/>
          <p:nvPr/>
        </p:nvSpPr>
        <p:spPr>
          <a:xfrm>
            <a:off x="0" y="304800"/>
            <a:ext cx="91440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N" dirty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বিদেশী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আগন্তুক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–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যে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সব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শব্দ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এদেশের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বাইরের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কোনো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ভাষা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থেকে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বাংলায়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এসেছে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।</a:t>
            </a:r>
          </a:p>
          <a:p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  </a:t>
            </a:r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উদাঃ</a:t>
            </a:r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ইংরাজী</a:t>
            </a:r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 &gt; </a:t>
            </a:r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টেবিল</a:t>
            </a:r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চেয়ার</a:t>
            </a:r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পেন</a:t>
            </a:r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টিকিট</a:t>
            </a:r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হোটেল</a:t>
            </a:r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ইত্যাদি</a:t>
            </a:r>
            <a:endParaRPr lang="en-IN" sz="24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         </a:t>
            </a:r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জার্মান</a:t>
            </a:r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 &gt; </a:t>
            </a:r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জার</a:t>
            </a:r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নাৎসী</a:t>
            </a:r>
            <a:endParaRPr lang="en-IN" sz="24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         </a:t>
            </a:r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ইতালীয়</a:t>
            </a:r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 &gt; </a:t>
            </a:r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কোম্পানী</a:t>
            </a:r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গেজেট</a:t>
            </a:r>
            <a:endParaRPr lang="en-IN" sz="24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         </a:t>
            </a:r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পোর্তুগীজ</a:t>
            </a:r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 &gt; </a:t>
            </a:r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আনারস</a:t>
            </a:r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আলপিন</a:t>
            </a:r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আলকাতরা</a:t>
            </a:r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আলমারি</a:t>
            </a:r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বালতি</a:t>
            </a:r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গামলা</a:t>
            </a:r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সাবান</a:t>
            </a:r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ইত্যাদি</a:t>
            </a:r>
            <a:endParaRPr lang="en-IN" sz="24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         </a:t>
            </a:r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ফরাসী</a:t>
            </a:r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 &gt; </a:t>
            </a:r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কার্তুজ</a:t>
            </a:r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কুপন</a:t>
            </a:r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রেস্তোঁরা</a:t>
            </a:r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</a:p>
          <a:p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         </a:t>
            </a:r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স্পেনীয়</a:t>
            </a:r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 &gt; </a:t>
            </a:r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কমরেড</a:t>
            </a:r>
            <a:endParaRPr lang="en-IN" sz="24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         </a:t>
            </a:r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ওলন্দাজ</a:t>
            </a:r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 &gt; </a:t>
            </a:r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ইসকাপন</a:t>
            </a:r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হরতন</a:t>
            </a:r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রুইতন</a:t>
            </a:r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তুরুপ</a:t>
            </a:r>
            <a:endParaRPr lang="en-IN" sz="24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         </a:t>
            </a:r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চীনা</a:t>
            </a:r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 &gt; </a:t>
            </a:r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চা</a:t>
            </a:r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চিনি</a:t>
            </a:r>
            <a:endParaRPr lang="en-IN" sz="24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         </a:t>
            </a:r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জাপানী</a:t>
            </a:r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 &gt; </a:t>
            </a:r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রিক্সা</a:t>
            </a:r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হ্যারিকেন</a:t>
            </a:r>
            <a:endParaRPr lang="en-IN" sz="24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         </a:t>
            </a:r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বর্মী</a:t>
            </a:r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 &gt; </a:t>
            </a:r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ঘুগনি</a:t>
            </a:r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লুঙ্গি</a:t>
            </a:r>
            <a:endParaRPr lang="en-IN" sz="24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         </a:t>
            </a:r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ফারসী</a:t>
            </a:r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 &gt; </a:t>
            </a:r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সরকার</a:t>
            </a:r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বিমা</a:t>
            </a:r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দরবার</a:t>
            </a:r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খেতাব</a:t>
            </a:r>
            <a:endParaRPr lang="en-IN" sz="24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         </a:t>
            </a:r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আরবী</a:t>
            </a:r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 &gt; </a:t>
            </a:r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আক্কেল</a:t>
            </a:r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ফসল</a:t>
            </a:r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তামাসা</a:t>
            </a:r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জিলা</a:t>
            </a:r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315076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1960A376-73C9-4EDE-B8FD-FBFA64D671AA}"/>
              </a:ext>
            </a:extLst>
          </p:cNvPr>
          <p:cNvSpPr/>
          <p:nvPr/>
        </p:nvSpPr>
        <p:spPr>
          <a:xfrm>
            <a:off x="2705100" y="1752600"/>
            <a:ext cx="3733800" cy="6096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6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নবগঠিত</a:t>
            </a:r>
            <a:endParaRPr lang="en-IN" sz="3600" dirty="0">
              <a:solidFill>
                <a:schemeClr val="bg1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AA45A39-5872-4BBC-B83D-DA21F562DC5F}"/>
              </a:ext>
            </a:extLst>
          </p:cNvPr>
          <p:cNvSpPr/>
          <p:nvPr/>
        </p:nvSpPr>
        <p:spPr>
          <a:xfrm>
            <a:off x="4876800" y="3098800"/>
            <a:ext cx="3733800" cy="6096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6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অনূদিত</a:t>
            </a:r>
            <a:r>
              <a:rPr lang="en-IN" sz="36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শব্দ</a:t>
            </a:r>
            <a:endParaRPr lang="en-IN" sz="3600" dirty="0">
              <a:solidFill>
                <a:schemeClr val="bg1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C48CFF4-66B9-4E82-9B7E-37937D0E490E}"/>
              </a:ext>
            </a:extLst>
          </p:cNvPr>
          <p:cNvSpPr/>
          <p:nvPr/>
        </p:nvSpPr>
        <p:spPr>
          <a:xfrm>
            <a:off x="762000" y="3124200"/>
            <a:ext cx="3733800" cy="6096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6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মিশ্র</a:t>
            </a:r>
            <a:r>
              <a:rPr lang="en-IN" sz="36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বা</a:t>
            </a:r>
            <a:r>
              <a:rPr lang="en-IN" sz="36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সংকর</a:t>
            </a:r>
            <a:r>
              <a:rPr lang="en-IN" sz="36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শব্দ</a:t>
            </a:r>
            <a:endParaRPr lang="en-IN" sz="3600" dirty="0">
              <a:solidFill>
                <a:schemeClr val="bg1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D9D133B4-6E91-45AA-A68E-7D40263E43F9}"/>
              </a:ext>
            </a:extLst>
          </p:cNvPr>
          <p:cNvCxnSpPr>
            <a:cxnSpLocks/>
            <a:stCxn id="3" idx="2"/>
          </p:cNvCxnSpPr>
          <p:nvPr/>
        </p:nvCxnSpPr>
        <p:spPr>
          <a:xfrm>
            <a:off x="4572000" y="2362200"/>
            <a:ext cx="0" cy="3556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C2FF47AA-145E-44EB-9408-A0DF78C8AD38}"/>
              </a:ext>
            </a:extLst>
          </p:cNvPr>
          <p:cNvCxnSpPr/>
          <p:nvPr/>
        </p:nvCxnSpPr>
        <p:spPr>
          <a:xfrm>
            <a:off x="2514600" y="2743200"/>
            <a:ext cx="0" cy="3810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0137ED20-82E7-45BB-85EE-AAB22B7CEDC2}"/>
              </a:ext>
            </a:extLst>
          </p:cNvPr>
          <p:cNvCxnSpPr/>
          <p:nvPr/>
        </p:nvCxnSpPr>
        <p:spPr>
          <a:xfrm>
            <a:off x="6553200" y="2717800"/>
            <a:ext cx="0" cy="3810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C8BDE91-69C8-4A47-861B-605185975A40}"/>
              </a:ext>
            </a:extLst>
          </p:cNvPr>
          <p:cNvCxnSpPr/>
          <p:nvPr/>
        </p:nvCxnSpPr>
        <p:spPr>
          <a:xfrm>
            <a:off x="2514600" y="2743200"/>
            <a:ext cx="403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61523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7144FC0-1019-435B-9A05-C8ECC275E517}"/>
              </a:ext>
            </a:extLst>
          </p:cNvPr>
          <p:cNvSpPr txBox="1"/>
          <p:nvPr/>
        </p:nvSpPr>
        <p:spPr>
          <a:xfrm>
            <a:off x="381000" y="533400"/>
            <a:ext cx="899160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নবগঠিত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–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বাংলায়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নতুন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করে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গঠিত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শব্দ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।</a:t>
            </a:r>
          </a:p>
          <a:p>
            <a:endParaRPr lang="en-IN" sz="32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endParaRPr lang="en-IN" sz="32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মিশ্র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বা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সংকর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–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ভিন্ন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ভিন্ন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ভাষার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উপাদানে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গঠিত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।</a:t>
            </a:r>
          </a:p>
          <a:p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         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উদাঃ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হেডপন্ডিত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&gt;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হেড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(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ইং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) +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পন্ডিত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(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বাং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), </a:t>
            </a:r>
          </a:p>
          <a:p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              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ফুলমোজা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&gt;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ফুল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(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ইং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) +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মোজা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(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আরবী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/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ফারসী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), </a:t>
            </a:r>
          </a:p>
          <a:p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               </a:t>
            </a:r>
            <a:r>
              <a:rPr lang="en-IN" sz="3200">
                <a:latin typeface="Bangla" panose="03000603000000000000" pitchFamily="66" charset="0"/>
                <a:cs typeface="Bangla" panose="03000603000000000000" pitchFamily="66" charset="0"/>
              </a:rPr>
              <a:t>ফি-বছর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&gt;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ফি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(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ফারসী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) +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বছর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(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বাং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)</a:t>
            </a:r>
          </a:p>
          <a:p>
            <a:endParaRPr lang="en-IN" sz="32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অনূদিত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–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ইংরাজী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থেকে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অনূদিত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শব্দসমষ্টি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নিয়ে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গঠিত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।</a:t>
            </a:r>
          </a:p>
          <a:p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      </a:t>
            </a:r>
            <a:r>
              <a:rPr lang="en-IN" sz="2800" dirty="0" err="1">
                <a:latin typeface="Bangla" panose="03000603000000000000" pitchFamily="66" charset="0"/>
                <a:cs typeface="Bangla" panose="03000603000000000000" pitchFamily="66" charset="0"/>
              </a:rPr>
              <a:t>উদাঃ</a:t>
            </a:r>
            <a:r>
              <a:rPr lang="en-IN" sz="28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800" dirty="0" err="1">
                <a:latin typeface="Bangla" panose="03000603000000000000" pitchFamily="66" charset="0"/>
                <a:cs typeface="Bangla" panose="03000603000000000000" pitchFamily="66" charset="0"/>
              </a:rPr>
              <a:t>হাতঘড়ি</a:t>
            </a:r>
            <a:r>
              <a:rPr lang="en-IN" sz="2800" dirty="0">
                <a:latin typeface="Bangla" panose="03000603000000000000" pitchFamily="66" charset="0"/>
                <a:cs typeface="Bangla" panose="03000603000000000000" pitchFamily="66" charset="0"/>
              </a:rPr>
              <a:t> (</a:t>
            </a:r>
            <a:r>
              <a:rPr lang="en-IN" sz="2800" dirty="0" err="1">
                <a:latin typeface="Bangla" panose="03000603000000000000" pitchFamily="66" charset="0"/>
                <a:cs typeface="Bangla" panose="03000603000000000000" pitchFamily="66" charset="0"/>
              </a:rPr>
              <a:t>রিষ্ট</a:t>
            </a:r>
            <a:r>
              <a:rPr lang="en-IN" sz="28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800" dirty="0" err="1">
                <a:latin typeface="Bangla" panose="03000603000000000000" pitchFamily="66" charset="0"/>
                <a:cs typeface="Bangla" panose="03000603000000000000" pitchFamily="66" charset="0"/>
              </a:rPr>
              <a:t>ওয়াচ</a:t>
            </a:r>
            <a:r>
              <a:rPr lang="en-IN" sz="2800" dirty="0">
                <a:latin typeface="Bangla" panose="03000603000000000000" pitchFamily="66" charset="0"/>
                <a:cs typeface="Bangla" panose="03000603000000000000" pitchFamily="66" charset="0"/>
              </a:rPr>
              <a:t>), </a:t>
            </a:r>
            <a:r>
              <a:rPr lang="en-IN" sz="2800" dirty="0" err="1">
                <a:latin typeface="Bangla" panose="03000603000000000000" pitchFamily="66" charset="0"/>
                <a:cs typeface="Bangla" panose="03000603000000000000" pitchFamily="66" charset="0"/>
              </a:rPr>
              <a:t>বাতিঘর</a:t>
            </a:r>
            <a:r>
              <a:rPr lang="en-IN" sz="2800" dirty="0">
                <a:latin typeface="Bangla" panose="03000603000000000000" pitchFamily="66" charset="0"/>
                <a:cs typeface="Bangla" panose="03000603000000000000" pitchFamily="66" charset="0"/>
              </a:rPr>
              <a:t> (</a:t>
            </a:r>
            <a:r>
              <a:rPr lang="en-IN" sz="2800" dirty="0" err="1">
                <a:latin typeface="Bangla" panose="03000603000000000000" pitchFamily="66" charset="0"/>
                <a:cs typeface="Bangla" panose="03000603000000000000" pitchFamily="66" charset="0"/>
              </a:rPr>
              <a:t>লাইটহাউস</a:t>
            </a:r>
            <a:r>
              <a:rPr lang="en-IN" sz="2800" dirty="0">
                <a:latin typeface="Bangla" panose="03000603000000000000" pitchFamily="66" charset="0"/>
                <a:cs typeface="Bangla" panose="03000603000000000000" pitchFamily="66" charset="0"/>
              </a:rPr>
              <a:t>), </a:t>
            </a:r>
          </a:p>
          <a:p>
            <a:r>
              <a:rPr lang="en-IN" sz="2800" dirty="0">
                <a:latin typeface="Bangla" panose="03000603000000000000" pitchFamily="66" charset="0"/>
                <a:cs typeface="Bangla" panose="03000603000000000000" pitchFamily="66" charset="0"/>
              </a:rPr>
              <a:t>             </a:t>
            </a:r>
            <a:r>
              <a:rPr lang="en-IN" sz="2800" dirty="0" err="1">
                <a:latin typeface="Bangla" panose="03000603000000000000" pitchFamily="66" charset="0"/>
                <a:cs typeface="Bangla" panose="03000603000000000000" pitchFamily="66" charset="0"/>
              </a:rPr>
              <a:t>খবরের</a:t>
            </a:r>
            <a:r>
              <a:rPr lang="en-IN" sz="28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800" dirty="0" err="1">
                <a:latin typeface="Bangla" panose="03000603000000000000" pitchFamily="66" charset="0"/>
                <a:cs typeface="Bangla" panose="03000603000000000000" pitchFamily="66" charset="0"/>
              </a:rPr>
              <a:t>কাগজ</a:t>
            </a:r>
            <a:r>
              <a:rPr lang="en-IN" sz="2800" dirty="0">
                <a:latin typeface="Bangla" panose="03000603000000000000" pitchFamily="66" charset="0"/>
                <a:cs typeface="Bangla" panose="03000603000000000000" pitchFamily="66" charset="0"/>
              </a:rPr>
              <a:t> (</a:t>
            </a:r>
            <a:r>
              <a:rPr lang="en-IN" sz="2800" dirty="0" err="1">
                <a:latin typeface="Bangla" panose="03000603000000000000" pitchFamily="66" charset="0"/>
                <a:cs typeface="Bangla" panose="03000603000000000000" pitchFamily="66" charset="0"/>
              </a:rPr>
              <a:t>নিউজপেপার</a:t>
            </a:r>
            <a:r>
              <a:rPr lang="en-IN" sz="2800" dirty="0">
                <a:latin typeface="Bangla" panose="03000603000000000000" pitchFamily="66" charset="0"/>
                <a:cs typeface="Bangla" panose="03000603000000000000" pitchFamily="66" charset="0"/>
              </a:rPr>
              <a:t>), </a:t>
            </a:r>
            <a:r>
              <a:rPr lang="en-IN" sz="2800" dirty="0" err="1">
                <a:latin typeface="Bangla" panose="03000603000000000000" pitchFamily="66" charset="0"/>
                <a:cs typeface="Bangla" panose="03000603000000000000" pitchFamily="66" charset="0"/>
              </a:rPr>
              <a:t>বিশ্ববিদ্যালয়</a:t>
            </a:r>
            <a:r>
              <a:rPr lang="en-IN" sz="2800" dirty="0">
                <a:latin typeface="Bangla" panose="03000603000000000000" pitchFamily="66" charset="0"/>
                <a:cs typeface="Bangla" panose="03000603000000000000" pitchFamily="66" charset="0"/>
              </a:rPr>
              <a:t> (</a:t>
            </a:r>
            <a:r>
              <a:rPr lang="en-IN" sz="2800" dirty="0" err="1">
                <a:latin typeface="Bangla" panose="03000603000000000000" pitchFamily="66" charset="0"/>
                <a:cs typeface="Bangla" panose="03000603000000000000" pitchFamily="66" charset="0"/>
              </a:rPr>
              <a:t>ইউনিভার্সিটি</a:t>
            </a:r>
            <a:r>
              <a:rPr lang="en-IN" sz="2800" dirty="0">
                <a:latin typeface="Bangla" panose="03000603000000000000" pitchFamily="66" charset="0"/>
                <a:cs typeface="Bangla" panose="03000603000000000000" pitchFamily="66" charset="0"/>
              </a:rPr>
              <a:t>)।</a:t>
            </a:r>
          </a:p>
        </p:txBody>
      </p:sp>
    </p:spTree>
    <p:extLst>
      <p:ext uri="{BB962C8B-B14F-4D97-AF65-F5344CB8AC3E}">
        <p14:creationId xmlns:p14="http://schemas.microsoft.com/office/powerpoint/2010/main" val="3564837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24200" y="228601"/>
            <a:ext cx="2590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CC - 6</a:t>
            </a:r>
          </a:p>
          <a:p>
            <a:pPr algn="ctr"/>
            <a:r>
              <a:rPr lang="en-US" sz="44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ভাষাতত্ত্ব</a:t>
            </a:r>
            <a:endParaRPr lang="en-US" sz="4400" dirty="0">
              <a:solidFill>
                <a:schemeClr val="bg1">
                  <a:lumMod val="95000"/>
                  <a:lumOff val="5000"/>
                </a:schemeClr>
              </a:solidFill>
              <a:latin typeface="Bangla" pitchFamily="66" charset="0"/>
              <a:cs typeface="Bangla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1613596"/>
            <a:ext cx="9144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বাংলা</a:t>
            </a:r>
            <a:r>
              <a:rPr lang="en-US" sz="3200" dirty="0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ভাষার</a:t>
            </a:r>
            <a:r>
              <a:rPr lang="en-US" sz="3200" dirty="0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উৎস</a:t>
            </a:r>
            <a:r>
              <a:rPr lang="en-US" sz="3200" dirty="0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, </a:t>
            </a:r>
            <a:r>
              <a:rPr lang="en-US" sz="32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ইতিহাস</a:t>
            </a:r>
            <a:r>
              <a:rPr lang="en-US" sz="3200" dirty="0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 ও </a:t>
            </a:r>
            <a:r>
              <a:rPr lang="en-US" sz="32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যুগবিভাগ</a:t>
            </a:r>
            <a:r>
              <a:rPr lang="en-US" sz="3200" dirty="0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 – </a:t>
            </a:r>
            <a:r>
              <a:rPr lang="en-US" sz="32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প্রাচীন</a:t>
            </a:r>
            <a:r>
              <a:rPr lang="en-US" sz="3200" dirty="0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বাংলা</a:t>
            </a:r>
            <a:r>
              <a:rPr lang="en-US" sz="3200" dirty="0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, </a:t>
            </a:r>
            <a:r>
              <a:rPr lang="en-US" sz="32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মধ্য</a:t>
            </a:r>
            <a:r>
              <a:rPr lang="en-US" sz="3200" dirty="0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বাংলা</a:t>
            </a:r>
            <a:r>
              <a:rPr lang="en-US" sz="3200" dirty="0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, </a:t>
            </a:r>
            <a:r>
              <a:rPr lang="en-US" sz="32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আধুনিক</a:t>
            </a:r>
            <a:r>
              <a:rPr lang="en-US" sz="3200" dirty="0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বাংলার</a:t>
            </a:r>
            <a:r>
              <a:rPr lang="en-US" sz="3200" dirty="0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কালনির্ণয়</a:t>
            </a:r>
            <a:r>
              <a:rPr lang="en-US" sz="3200" dirty="0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, </a:t>
            </a:r>
            <a:r>
              <a:rPr lang="en-US" sz="32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সাধারণ</a:t>
            </a:r>
            <a:r>
              <a:rPr lang="en-US" sz="3200" dirty="0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লক্ষ্মণ</a:t>
            </a:r>
            <a:r>
              <a:rPr lang="en-US" sz="3200" dirty="0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 ও </a:t>
            </a:r>
            <a:r>
              <a:rPr lang="en-US" sz="32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ভাষাতাত্ত্বিক</a:t>
            </a:r>
            <a:r>
              <a:rPr lang="en-US" sz="3200" dirty="0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বৈশিষ্ট্য</a:t>
            </a:r>
            <a:endParaRPr lang="en-US" sz="3200" dirty="0">
              <a:solidFill>
                <a:schemeClr val="bg1">
                  <a:lumMod val="95000"/>
                  <a:lumOff val="5000"/>
                </a:schemeClr>
              </a:solidFill>
              <a:latin typeface="Bangla" pitchFamily="66" charset="0"/>
              <a:cs typeface="Bangla" pitchFamily="66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3200" dirty="0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ধ্বনির</a:t>
            </a:r>
            <a:r>
              <a:rPr lang="en-US" sz="3200" dirty="0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উচ্চারণস্থান</a:t>
            </a:r>
            <a:endParaRPr lang="en-US" sz="3200" dirty="0">
              <a:solidFill>
                <a:schemeClr val="bg1">
                  <a:lumMod val="95000"/>
                  <a:lumOff val="5000"/>
                </a:schemeClr>
              </a:solidFill>
              <a:latin typeface="Bangla" pitchFamily="66" charset="0"/>
              <a:cs typeface="Bangla" pitchFamily="66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3200" dirty="0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ধ্বনির</a:t>
            </a:r>
            <a:r>
              <a:rPr lang="en-US" sz="3200" dirty="0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বর্গীকরণ</a:t>
            </a:r>
            <a:r>
              <a:rPr lang="en-US" sz="3200" dirty="0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 ও </a:t>
            </a:r>
            <a:r>
              <a:rPr lang="en-US" sz="32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ধ্বনির</a:t>
            </a:r>
            <a:r>
              <a:rPr lang="en-US" sz="3200" dirty="0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পরিবর্তন</a:t>
            </a:r>
            <a:endParaRPr lang="en-US" sz="3200" dirty="0">
              <a:solidFill>
                <a:schemeClr val="bg1">
                  <a:lumMod val="95000"/>
                  <a:lumOff val="5000"/>
                </a:schemeClr>
              </a:solidFill>
              <a:latin typeface="Bangla" pitchFamily="66" charset="0"/>
              <a:cs typeface="Bangla" pitchFamily="66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3200" dirty="0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শব্দার্থ</a:t>
            </a:r>
            <a:r>
              <a:rPr lang="en-US" sz="3200" dirty="0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তত্ত্ব</a:t>
            </a:r>
            <a:endParaRPr lang="en-US" sz="3200" dirty="0">
              <a:solidFill>
                <a:schemeClr val="bg1">
                  <a:lumMod val="95000"/>
                  <a:lumOff val="5000"/>
                </a:schemeClr>
              </a:solidFill>
              <a:latin typeface="Bangla" pitchFamily="66" charset="0"/>
              <a:cs typeface="Bangla" pitchFamily="66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3200" dirty="0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সাধু-চলিত</a:t>
            </a:r>
            <a:endParaRPr lang="en-US" sz="3200" dirty="0">
              <a:solidFill>
                <a:schemeClr val="bg1">
                  <a:lumMod val="95000"/>
                  <a:lumOff val="5000"/>
                </a:schemeClr>
              </a:solidFill>
              <a:latin typeface="Bangla" pitchFamily="66" charset="0"/>
              <a:cs typeface="Bangla" pitchFamily="66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3200" dirty="0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বাংলা</a:t>
            </a:r>
            <a:r>
              <a:rPr lang="en-US" sz="3200" dirty="0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শব্দভান্ডার</a:t>
            </a:r>
            <a:endParaRPr lang="en-US" sz="3200" dirty="0">
              <a:solidFill>
                <a:schemeClr val="bg1">
                  <a:lumMod val="95000"/>
                  <a:lumOff val="5000"/>
                </a:schemeClr>
              </a:solidFill>
              <a:latin typeface="Bangla" pitchFamily="66" charset="0"/>
              <a:cs typeface="Bangla" pitchFamily="66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3200" dirty="0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বাক্যতত্ত্ব</a:t>
            </a:r>
            <a:endParaRPr lang="en-US" sz="3200" dirty="0">
              <a:solidFill>
                <a:schemeClr val="bg1">
                  <a:lumMod val="95000"/>
                  <a:lumOff val="5000"/>
                </a:schemeClr>
              </a:solidFill>
              <a:latin typeface="Bangla" pitchFamily="66" charset="0"/>
              <a:cs typeface="Bangla" pitchFamily="66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3200" dirty="0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বাংলা</a:t>
            </a:r>
            <a:r>
              <a:rPr lang="en-US" sz="3200" dirty="0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উপভাষা</a:t>
            </a:r>
            <a:r>
              <a:rPr lang="en-US" sz="3200" dirty="0">
                <a:latin typeface="Bangla" pitchFamily="66" charset="0"/>
                <a:cs typeface="Bangla" pitchFamily="66" charset="0"/>
              </a:rPr>
              <a:t>  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500" y="1524000"/>
            <a:ext cx="8001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4000" dirty="0">
              <a:latin typeface="Bangla" pitchFamily="66" charset="0"/>
              <a:cs typeface="Bangla" pitchFamily="66" charset="0"/>
            </a:endParaRPr>
          </a:p>
          <a:p>
            <a:pPr algn="ctr"/>
            <a:r>
              <a:rPr lang="en-US" sz="6000" b="1" dirty="0" err="1">
                <a:latin typeface="Bangla" pitchFamily="66" charset="0"/>
                <a:cs typeface="Bangla" pitchFamily="66" charset="0"/>
              </a:rPr>
              <a:t>বাংলা</a:t>
            </a:r>
            <a:r>
              <a:rPr lang="en-US" sz="6000" b="1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6000" b="1" dirty="0" err="1">
                <a:latin typeface="Bangla" pitchFamily="66" charset="0"/>
                <a:cs typeface="Bangla" pitchFamily="66" charset="0"/>
              </a:rPr>
              <a:t>শব্দভান্ডার</a:t>
            </a:r>
            <a:endParaRPr lang="en-US" sz="6000" b="1" dirty="0">
              <a:latin typeface="Bangla" pitchFamily="66" charset="0"/>
              <a:cs typeface="Bangla" pitchFamily="66" charset="0"/>
            </a:endParaRPr>
          </a:p>
          <a:p>
            <a:pPr algn="ctr"/>
            <a:r>
              <a:rPr lang="en-US" sz="6000" b="1" dirty="0">
                <a:latin typeface="+mj-lt"/>
                <a:cs typeface="Bangla" pitchFamily="66" charset="0"/>
              </a:rPr>
              <a:t>Bengali Vocabulary</a:t>
            </a:r>
            <a:endParaRPr lang="en-US" sz="6000" b="1" dirty="0">
              <a:latin typeface="+mj-l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Process 1">
            <a:extLst>
              <a:ext uri="{FF2B5EF4-FFF2-40B4-BE49-F238E27FC236}">
                <a16:creationId xmlns:a16="http://schemas.microsoft.com/office/drawing/2014/main" id="{D749C644-BE12-422C-A2FD-F5FD976891F8}"/>
              </a:ext>
            </a:extLst>
          </p:cNvPr>
          <p:cNvSpPr/>
          <p:nvPr/>
        </p:nvSpPr>
        <p:spPr>
          <a:xfrm>
            <a:off x="2053604" y="1835712"/>
            <a:ext cx="4876786" cy="1193957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বাংলা</a:t>
            </a:r>
            <a:r>
              <a:rPr lang="en-US" sz="4400" b="1" dirty="0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4400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শব্দভান্ডার</a:t>
            </a:r>
            <a:endParaRPr lang="en-US" sz="4400" b="1" dirty="0">
              <a:solidFill>
                <a:schemeClr val="bg1">
                  <a:lumMod val="95000"/>
                  <a:lumOff val="5000"/>
                </a:schemeClr>
              </a:solidFill>
              <a:latin typeface="Bangla" pitchFamily="66" charset="0"/>
              <a:cs typeface="Bangla" pitchFamily="66" charset="0"/>
            </a:endParaRPr>
          </a:p>
        </p:txBody>
      </p:sp>
      <p:sp>
        <p:nvSpPr>
          <p:cNvPr id="3" name="Flowchart: Process 2">
            <a:extLst>
              <a:ext uri="{FF2B5EF4-FFF2-40B4-BE49-F238E27FC236}">
                <a16:creationId xmlns:a16="http://schemas.microsoft.com/office/drawing/2014/main" id="{E9CC2DE6-F227-44B1-AD04-DEC8269F62D9}"/>
              </a:ext>
            </a:extLst>
          </p:cNvPr>
          <p:cNvSpPr/>
          <p:nvPr/>
        </p:nvSpPr>
        <p:spPr>
          <a:xfrm>
            <a:off x="533400" y="4206241"/>
            <a:ext cx="2701293" cy="647700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মৌলিক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বা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নিজস্ব</a:t>
            </a:r>
            <a:endParaRPr lang="en-IN" sz="3600" dirty="0"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4" name="Flowchart: Process 3">
            <a:extLst>
              <a:ext uri="{FF2B5EF4-FFF2-40B4-BE49-F238E27FC236}">
                <a16:creationId xmlns:a16="http://schemas.microsoft.com/office/drawing/2014/main" id="{9E7CD798-D2D1-42A7-8088-BF3B3F05C809}"/>
              </a:ext>
            </a:extLst>
          </p:cNvPr>
          <p:cNvSpPr/>
          <p:nvPr/>
        </p:nvSpPr>
        <p:spPr>
          <a:xfrm>
            <a:off x="6899910" y="4189087"/>
            <a:ext cx="1676400" cy="647700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নবগঠিত</a:t>
            </a:r>
            <a:endParaRPr lang="en-IN" sz="3600" dirty="0"/>
          </a:p>
        </p:txBody>
      </p:sp>
      <p:sp>
        <p:nvSpPr>
          <p:cNvPr id="18" name="Flowchart: Process 17">
            <a:extLst>
              <a:ext uri="{FF2B5EF4-FFF2-40B4-BE49-F238E27FC236}">
                <a16:creationId xmlns:a16="http://schemas.microsoft.com/office/drawing/2014/main" id="{614975EB-FA4D-4516-B10D-4BE571F0075B}"/>
              </a:ext>
            </a:extLst>
          </p:cNvPr>
          <p:cNvSpPr/>
          <p:nvPr/>
        </p:nvSpPr>
        <p:spPr>
          <a:xfrm>
            <a:off x="3429004" y="4190998"/>
            <a:ext cx="3200395" cy="662941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আগন্তুক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বা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কৃতঋণ</a:t>
            </a:r>
            <a:endParaRPr lang="en-IN" sz="3600" dirty="0"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cxnSp>
        <p:nvCxnSpPr>
          <p:cNvPr id="1026" name="Straight Connector 1025">
            <a:extLst>
              <a:ext uri="{FF2B5EF4-FFF2-40B4-BE49-F238E27FC236}">
                <a16:creationId xmlns:a16="http://schemas.microsoft.com/office/drawing/2014/main" id="{F8CB85D6-EC2A-411F-ACF1-AB2D477BF7EB}"/>
              </a:ext>
            </a:extLst>
          </p:cNvPr>
          <p:cNvCxnSpPr>
            <a:cxnSpLocks/>
          </p:cNvCxnSpPr>
          <p:nvPr/>
        </p:nvCxnSpPr>
        <p:spPr>
          <a:xfrm>
            <a:off x="1752615" y="3429000"/>
            <a:ext cx="563878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30" name="Straight Arrow Connector 1029">
            <a:extLst>
              <a:ext uri="{FF2B5EF4-FFF2-40B4-BE49-F238E27FC236}">
                <a16:creationId xmlns:a16="http://schemas.microsoft.com/office/drawing/2014/main" id="{6A6827EC-1BAD-4841-B58D-5B2E641C2A25}"/>
              </a:ext>
            </a:extLst>
          </p:cNvPr>
          <p:cNvCxnSpPr>
            <a:cxnSpLocks/>
          </p:cNvCxnSpPr>
          <p:nvPr/>
        </p:nvCxnSpPr>
        <p:spPr>
          <a:xfrm>
            <a:off x="4724400" y="3429000"/>
            <a:ext cx="0" cy="3952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43" name="Straight Arrow Connector 1042">
            <a:extLst>
              <a:ext uri="{FF2B5EF4-FFF2-40B4-BE49-F238E27FC236}">
                <a16:creationId xmlns:a16="http://schemas.microsoft.com/office/drawing/2014/main" id="{97B40320-B29E-4C25-A8CE-1C2D7A915A2B}"/>
              </a:ext>
            </a:extLst>
          </p:cNvPr>
          <p:cNvCxnSpPr>
            <a:cxnSpLocks/>
          </p:cNvCxnSpPr>
          <p:nvPr/>
        </p:nvCxnSpPr>
        <p:spPr>
          <a:xfrm>
            <a:off x="1752615" y="3429000"/>
            <a:ext cx="0" cy="3952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FC5A9713-06A7-4E82-AD5E-8F714F4C76A1}"/>
              </a:ext>
            </a:extLst>
          </p:cNvPr>
          <p:cNvCxnSpPr>
            <a:cxnSpLocks/>
          </p:cNvCxnSpPr>
          <p:nvPr/>
        </p:nvCxnSpPr>
        <p:spPr>
          <a:xfrm>
            <a:off x="7391400" y="3429000"/>
            <a:ext cx="0" cy="3952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71A6405C-4A36-4743-8ED3-203CD171B4EA}"/>
              </a:ext>
            </a:extLst>
          </p:cNvPr>
          <p:cNvCxnSpPr>
            <a:cxnSpLocks/>
          </p:cNvCxnSpPr>
          <p:nvPr/>
        </p:nvCxnSpPr>
        <p:spPr>
          <a:xfrm>
            <a:off x="4632968" y="3033704"/>
            <a:ext cx="0" cy="3952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rocess 4">
            <a:extLst>
              <a:ext uri="{FF2B5EF4-FFF2-40B4-BE49-F238E27FC236}">
                <a16:creationId xmlns:a16="http://schemas.microsoft.com/office/drawing/2014/main" id="{3073ED7B-1C3D-4B6D-B7ED-5FDCF62B8090}"/>
              </a:ext>
            </a:extLst>
          </p:cNvPr>
          <p:cNvSpPr/>
          <p:nvPr/>
        </p:nvSpPr>
        <p:spPr>
          <a:xfrm rot="10800000" flipV="1">
            <a:off x="419100" y="3048000"/>
            <a:ext cx="1485900" cy="525778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তৎসম</a:t>
            </a:r>
            <a:endParaRPr lang="en-IN" sz="3600" dirty="0"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7" name="Flowchart: Process 6">
            <a:extLst>
              <a:ext uri="{FF2B5EF4-FFF2-40B4-BE49-F238E27FC236}">
                <a16:creationId xmlns:a16="http://schemas.microsoft.com/office/drawing/2014/main" id="{A8D00335-94F3-4547-8F55-44AABB8E4D8F}"/>
              </a:ext>
            </a:extLst>
          </p:cNvPr>
          <p:cNvSpPr/>
          <p:nvPr/>
        </p:nvSpPr>
        <p:spPr>
          <a:xfrm>
            <a:off x="3466148" y="3048001"/>
            <a:ext cx="1712596" cy="525778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অর্ধতৎসম</a:t>
            </a:r>
            <a:endParaRPr lang="en-IN" sz="3600" dirty="0"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9" name="Flowchart: Process 8">
            <a:extLst>
              <a:ext uri="{FF2B5EF4-FFF2-40B4-BE49-F238E27FC236}">
                <a16:creationId xmlns:a16="http://schemas.microsoft.com/office/drawing/2014/main" id="{4A69CD2A-6784-45EE-A155-1F59ACB10999}"/>
              </a:ext>
            </a:extLst>
          </p:cNvPr>
          <p:cNvSpPr/>
          <p:nvPr/>
        </p:nvSpPr>
        <p:spPr>
          <a:xfrm>
            <a:off x="6755132" y="3048001"/>
            <a:ext cx="1485900" cy="525778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তদ্ভব</a:t>
            </a:r>
            <a:endParaRPr lang="en-IN" sz="3600" dirty="0"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2" name="Flowchart: Process 1">
            <a:extLst>
              <a:ext uri="{FF2B5EF4-FFF2-40B4-BE49-F238E27FC236}">
                <a16:creationId xmlns:a16="http://schemas.microsoft.com/office/drawing/2014/main" id="{5B805A49-7725-4DF5-8833-35C465F03C6C}"/>
              </a:ext>
            </a:extLst>
          </p:cNvPr>
          <p:cNvSpPr/>
          <p:nvPr/>
        </p:nvSpPr>
        <p:spPr>
          <a:xfrm>
            <a:off x="2971800" y="1335999"/>
            <a:ext cx="2701293" cy="647700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মৌলিক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বা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নিজস্ব</a:t>
            </a:r>
            <a:endParaRPr lang="en-IN" sz="3600" dirty="0"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6089F062-1B4F-4793-A6A8-B83C5ADEAAC9}"/>
              </a:ext>
            </a:extLst>
          </p:cNvPr>
          <p:cNvCxnSpPr/>
          <p:nvPr/>
        </p:nvCxnSpPr>
        <p:spPr>
          <a:xfrm>
            <a:off x="4322446" y="2133600"/>
            <a:ext cx="0" cy="457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EFD31279-DD0C-4682-AC9B-619387B4B43C}"/>
              </a:ext>
            </a:extLst>
          </p:cNvPr>
          <p:cNvCxnSpPr/>
          <p:nvPr/>
        </p:nvCxnSpPr>
        <p:spPr>
          <a:xfrm>
            <a:off x="1141096" y="2606040"/>
            <a:ext cx="0" cy="457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64427FC1-C089-4553-B5C4-79928CC75C08}"/>
              </a:ext>
            </a:extLst>
          </p:cNvPr>
          <p:cNvCxnSpPr/>
          <p:nvPr/>
        </p:nvCxnSpPr>
        <p:spPr>
          <a:xfrm>
            <a:off x="4419600" y="2606040"/>
            <a:ext cx="0" cy="457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B05F906A-F9C4-4230-8BF4-2DD6A204D808}"/>
              </a:ext>
            </a:extLst>
          </p:cNvPr>
          <p:cNvCxnSpPr/>
          <p:nvPr/>
        </p:nvCxnSpPr>
        <p:spPr>
          <a:xfrm>
            <a:off x="7538088" y="2606040"/>
            <a:ext cx="0" cy="457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09CE702F-CAE6-4152-ACE6-228CDE4450CB}"/>
              </a:ext>
            </a:extLst>
          </p:cNvPr>
          <p:cNvCxnSpPr/>
          <p:nvPr/>
        </p:nvCxnSpPr>
        <p:spPr>
          <a:xfrm>
            <a:off x="3466148" y="6172200"/>
            <a:ext cx="8477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E337B96C-CDE5-4916-8809-8954BB8DFEE4}"/>
              </a:ext>
            </a:extLst>
          </p:cNvPr>
          <p:cNvCxnSpPr>
            <a:cxnSpLocks/>
          </p:cNvCxnSpPr>
          <p:nvPr/>
        </p:nvCxnSpPr>
        <p:spPr>
          <a:xfrm>
            <a:off x="1141096" y="2606040"/>
            <a:ext cx="639699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Flowchart: Process 21">
            <a:extLst>
              <a:ext uri="{FF2B5EF4-FFF2-40B4-BE49-F238E27FC236}">
                <a16:creationId xmlns:a16="http://schemas.microsoft.com/office/drawing/2014/main" id="{58A94085-E27D-43BB-81A0-C87C39C8765E}"/>
              </a:ext>
            </a:extLst>
          </p:cNvPr>
          <p:cNvSpPr/>
          <p:nvPr/>
        </p:nvSpPr>
        <p:spPr>
          <a:xfrm rot="10800000" flipV="1">
            <a:off x="398146" y="4286250"/>
            <a:ext cx="1811654" cy="525778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সিদ্ধ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তৎসম</a:t>
            </a:r>
            <a:endParaRPr lang="en-IN" sz="3200" dirty="0"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24" name="Flowchart: Process 23">
            <a:extLst>
              <a:ext uri="{FF2B5EF4-FFF2-40B4-BE49-F238E27FC236}">
                <a16:creationId xmlns:a16="http://schemas.microsoft.com/office/drawing/2014/main" id="{AB2D3271-1AA7-4B4C-9CEE-93DB09B665DC}"/>
              </a:ext>
            </a:extLst>
          </p:cNvPr>
          <p:cNvSpPr/>
          <p:nvPr/>
        </p:nvSpPr>
        <p:spPr>
          <a:xfrm rot="10800000" flipV="1">
            <a:off x="2723198" y="4286250"/>
            <a:ext cx="1992630" cy="525778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অসিদ্ধ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তৎসম</a:t>
            </a:r>
            <a:endParaRPr lang="en-IN" sz="3200" dirty="0"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40437B5E-A667-4839-B791-096C7B13E583}"/>
              </a:ext>
            </a:extLst>
          </p:cNvPr>
          <p:cNvCxnSpPr>
            <a:cxnSpLocks/>
          </p:cNvCxnSpPr>
          <p:nvPr/>
        </p:nvCxnSpPr>
        <p:spPr>
          <a:xfrm>
            <a:off x="1081088" y="3907153"/>
            <a:ext cx="263842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83B6840D-BA71-46D6-8D55-31E24B82ACD7}"/>
              </a:ext>
            </a:extLst>
          </p:cNvPr>
          <p:cNvCxnSpPr>
            <a:cxnSpLocks/>
          </p:cNvCxnSpPr>
          <p:nvPr/>
        </p:nvCxnSpPr>
        <p:spPr>
          <a:xfrm>
            <a:off x="1081088" y="3907153"/>
            <a:ext cx="0" cy="3790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B646679C-176A-4BF8-AEF4-821980574FCF}"/>
              </a:ext>
            </a:extLst>
          </p:cNvPr>
          <p:cNvCxnSpPr>
            <a:cxnSpLocks/>
          </p:cNvCxnSpPr>
          <p:nvPr/>
        </p:nvCxnSpPr>
        <p:spPr>
          <a:xfrm>
            <a:off x="3713798" y="3907153"/>
            <a:ext cx="0" cy="3790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72623D89-73AE-4D2F-A71F-8AF9C1621C53}"/>
              </a:ext>
            </a:extLst>
          </p:cNvPr>
          <p:cNvCxnSpPr>
            <a:cxnSpLocks/>
          </p:cNvCxnSpPr>
          <p:nvPr/>
        </p:nvCxnSpPr>
        <p:spPr>
          <a:xfrm>
            <a:off x="1524000" y="3573779"/>
            <a:ext cx="0" cy="3333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87DB3382-F47E-4FD7-99C8-5CD08B816AD0}"/>
              </a:ext>
            </a:extLst>
          </p:cNvPr>
          <p:cNvSpPr txBox="1"/>
          <p:nvPr/>
        </p:nvSpPr>
        <p:spPr>
          <a:xfrm>
            <a:off x="609600" y="5638800"/>
            <a:ext cx="50634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( তৎ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অর্থা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ৎ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সংস্কৃত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E6E3268-67C1-48BE-B9C1-164DA10DA2C2}"/>
              </a:ext>
            </a:extLst>
          </p:cNvPr>
          <p:cNvSpPr txBox="1"/>
          <p:nvPr/>
        </p:nvSpPr>
        <p:spPr>
          <a:xfrm>
            <a:off x="228600" y="1295400"/>
            <a:ext cx="8915400" cy="69557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তৎসম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-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যে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সমস্ত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শব্দ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সংস্কৃত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থেকে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সরাসরি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বাংলায়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এসেছে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।</a:t>
            </a:r>
          </a:p>
          <a:p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         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উদাঃ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সূর্য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মিত্র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বৃক্ষ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মৃত্যু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জল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ইত্যাদি</a:t>
            </a:r>
            <a:endParaRPr lang="en-IN" sz="32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endParaRPr lang="en-IN" sz="32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 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সিদ্ধ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তৎসম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–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যে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সব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তৎসম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শব্দ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অভিধান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সম্মত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এবং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সাহিত্যে</a:t>
            </a:r>
            <a:endParaRPr lang="en-IN" sz="32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               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ব্যবহৃত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। </a:t>
            </a:r>
          </a:p>
          <a:p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          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উদাঃ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সূর্য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মিত্র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কৃষ্ণ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নর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লতা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ইত্যাদি</a:t>
            </a:r>
            <a:endParaRPr lang="en-IN" sz="32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endParaRPr lang="en-IN" sz="32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 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অসিদ্ধ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তৎসম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–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যে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সব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তৎসম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শব্দ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অভিধান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সম্মত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নয়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এবং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 </a:t>
            </a:r>
          </a:p>
          <a:p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                 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সাহিত্যে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ব্যবহৃত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নয়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। </a:t>
            </a:r>
          </a:p>
          <a:p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           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উদাঃ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কিষাণ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ঘর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চল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ডাল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ইত্যাদি</a:t>
            </a:r>
            <a:endParaRPr lang="en-IN" sz="32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endParaRPr lang="en-IN" sz="3600" dirty="0">
              <a:solidFill>
                <a:schemeClr val="bg1">
                  <a:lumMod val="95000"/>
                  <a:lumOff val="5000"/>
                </a:schemeClr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  <a:p>
            <a:endParaRPr lang="en-IN" sz="3600" dirty="0">
              <a:solidFill>
                <a:schemeClr val="bg1">
                  <a:lumMod val="95000"/>
                  <a:lumOff val="5000"/>
                </a:schemeClr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  <a:p>
            <a:endParaRPr lang="en-IN" sz="3600" dirty="0">
              <a:solidFill>
                <a:schemeClr val="bg1">
                  <a:lumMod val="95000"/>
                  <a:lumOff val="5000"/>
                </a:schemeClr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240532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466F2F8-8F44-4A6A-89A9-497FDFBFCAD6}"/>
              </a:ext>
            </a:extLst>
          </p:cNvPr>
          <p:cNvSpPr txBox="1"/>
          <p:nvPr/>
        </p:nvSpPr>
        <p:spPr>
          <a:xfrm>
            <a:off x="0" y="228600"/>
            <a:ext cx="914400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অর্ধতৎসম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বা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ভগ্নতৎসম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–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যে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সমস্ত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শব্দ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সংস্কৃত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থেকে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সরাসরি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বাংলায়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আসার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পর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কিঞ্চিত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পরিবর্তন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ও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বিকৃতি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লাভ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করেছে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।।</a:t>
            </a:r>
          </a:p>
          <a:p>
            <a:r>
              <a:rPr lang="en-IN" sz="3600" dirty="0">
                <a:solidFill>
                  <a:schemeClr val="bg1">
                    <a:lumMod val="95000"/>
                    <a:lumOff val="5000"/>
                  </a:schemeClr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 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উদাঃ</a:t>
            </a:r>
            <a:r>
              <a:rPr lang="en-IN" sz="3600" dirty="0">
                <a:solidFill>
                  <a:schemeClr val="bg1">
                    <a:lumMod val="95000"/>
                    <a:lumOff val="5000"/>
                  </a:schemeClr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কৃষ্ণ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&gt;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কেষ্ট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নিমন্ত্রণ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&gt;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নেমন্তন্ন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ক্ষুধা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&gt;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খিদে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ইত্যাদি</a:t>
            </a:r>
            <a:endParaRPr lang="en-IN" sz="3600" dirty="0">
              <a:solidFill>
                <a:schemeClr val="bg1">
                  <a:lumMod val="95000"/>
                  <a:lumOff val="5000"/>
                </a:schemeClr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  <a:p>
            <a:endParaRPr lang="en-IN" sz="32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তদ্ভব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-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যে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সমস্ত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শব্দ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সংস্কৃত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থেকে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সরাসরি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বাংলায়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আসেনি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মধ্যবর্তী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পর্বে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প্রাকৃতের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মাধ্যমে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পরিবর্তন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লাভ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করে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বাংলায়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এসেছে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।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এগুলিই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খাঁটি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বাংলার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শব্দসম্পদ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।</a:t>
            </a:r>
          </a:p>
          <a:p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 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উদাঃ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সং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ইন্দ্রাগার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&gt;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প্রা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ইন্দাআর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&gt;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বাং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ইঁদারা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</a:p>
          <a:p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      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সং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একাদশ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&gt;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প্রা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এগ্‌গারহ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&gt;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বাং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এগার</a:t>
            </a:r>
            <a:endParaRPr lang="en-IN" sz="32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      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সং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ধর্ম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&gt;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প্রা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ধম্ম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&gt;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বাং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ধাম</a:t>
            </a:r>
            <a:endParaRPr lang="en-IN" sz="32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IN" sz="2800" dirty="0" err="1">
                <a:latin typeface="Bangla" panose="03000603000000000000" pitchFamily="66" charset="0"/>
                <a:cs typeface="Bangla" panose="03000603000000000000" pitchFamily="66" charset="0"/>
              </a:rPr>
              <a:t>বিদেশী</a:t>
            </a:r>
            <a:r>
              <a:rPr lang="en-IN" sz="28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800" dirty="0" err="1">
                <a:latin typeface="Bangla" panose="03000603000000000000" pitchFamily="66" charset="0"/>
                <a:cs typeface="Bangla" panose="03000603000000000000" pitchFamily="66" charset="0"/>
              </a:rPr>
              <a:t>তদ্ভব</a:t>
            </a:r>
            <a:r>
              <a:rPr lang="en-IN" sz="2800" dirty="0">
                <a:latin typeface="Bangla" panose="03000603000000000000" pitchFamily="66" charset="0"/>
                <a:cs typeface="Bangla" panose="03000603000000000000" pitchFamily="66" charset="0"/>
              </a:rPr>
              <a:t> – </a:t>
            </a:r>
            <a:r>
              <a:rPr lang="en-IN" sz="2800" dirty="0" err="1">
                <a:latin typeface="Bangla" panose="03000603000000000000" pitchFamily="66" charset="0"/>
                <a:cs typeface="Bangla" panose="03000603000000000000" pitchFamily="66" charset="0"/>
              </a:rPr>
              <a:t>যে</a:t>
            </a:r>
            <a:r>
              <a:rPr lang="en-IN" sz="28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800" dirty="0" err="1">
                <a:latin typeface="Bangla" panose="03000603000000000000" pitchFamily="66" charset="0"/>
                <a:cs typeface="Bangla" panose="03000603000000000000" pitchFamily="66" charset="0"/>
              </a:rPr>
              <a:t>সব</a:t>
            </a:r>
            <a:r>
              <a:rPr lang="en-IN" sz="28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800" dirty="0" err="1">
                <a:latin typeface="Bangla" panose="03000603000000000000" pitchFamily="66" charset="0"/>
                <a:cs typeface="Bangla" panose="03000603000000000000" pitchFamily="66" charset="0"/>
              </a:rPr>
              <a:t>শব্দ</a:t>
            </a:r>
            <a:r>
              <a:rPr lang="en-IN" sz="28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800" dirty="0" err="1">
                <a:latin typeface="Bangla" panose="03000603000000000000" pitchFamily="66" charset="0"/>
                <a:cs typeface="Bangla" panose="03000603000000000000" pitchFamily="66" charset="0"/>
              </a:rPr>
              <a:t>প্রথমে</a:t>
            </a:r>
            <a:r>
              <a:rPr lang="en-IN" sz="28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800" dirty="0" err="1">
                <a:latin typeface="Bangla" panose="03000603000000000000" pitchFamily="66" charset="0"/>
                <a:cs typeface="Bangla" panose="03000603000000000000" pitchFamily="66" charset="0"/>
              </a:rPr>
              <a:t>ইন্দো-ইউরোপীয়</a:t>
            </a:r>
            <a:r>
              <a:rPr lang="en-IN" sz="28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800" dirty="0" err="1">
                <a:latin typeface="Bangla" panose="03000603000000000000" pitchFamily="66" charset="0"/>
                <a:cs typeface="Bangla" panose="03000603000000000000" pitchFamily="66" charset="0"/>
              </a:rPr>
              <a:t>কোনো</a:t>
            </a:r>
            <a:r>
              <a:rPr lang="en-IN" sz="28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800" dirty="0" err="1">
                <a:latin typeface="Bangla" panose="03000603000000000000" pitchFamily="66" charset="0"/>
                <a:cs typeface="Bangla" panose="03000603000000000000" pitchFamily="66" charset="0"/>
              </a:rPr>
              <a:t>ভাষাবংশ</a:t>
            </a:r>
            <a:r>
              <a:rPr lang="en-IN" sz="28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800" dirty="0" err="1">
                <a:latin typeface="Bangla" panose="03000603000000000000" pitchFamily="66" charset="0"/>
                <a:cs typeface="Bangla" panose="03000603000000000000" pitchFamily="66" charset="0"/>
              </a:rPr>
              <a:t>থেকে</a:t>
            </a:r>
            <a:r>
              <a:rPr lang="en-IN" sz="28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800" dirty="0" err="1">
                <a:latin typeface="Bangla" panose="03000603000000000000" pitchFamily="66" charset="0"/>
                <a:cs typeface="Bangla" panose="03000603000000000000" pitchFamily="66" charset="0"/>
              </a:rPr>
              <a:t>সংস্কৃতে</a:t>
            </a:r>
            <a:r>
              <a:rPr lang="en-IN" sz="28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800" dirty="0" err="1">
                <a:latin typeface="Bangla" panose="03000603000000000000" pitchFamily="66" charset="0"/>
                <a:cs typeface="Bangla" panose="03000603000000000000" pitchFamily="66" charset="0"/>
              </a:rPr>
              <a:t>আসে</a:t>
            </a:r>
            <a:r>
              <a:rPr lang="en-IN" sz="2800" dirty="0"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2800" dirty="0" err="1">
                <a:latin typeface="Bangla" panose="03000603000000000000" pitchFamily="66" charset="0"/>
                <a:cs typeface="Bangla" panose="03000603000000000000" pitchFamily="66" charset="0"/>
              </a:rPr>
              <a:t>পরে</a:t>
            </a:r>
            <a:r>
              <a:rPr lang="en-IN" sz="28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800" dirty="0" err="1">
                <a:latin typeface="Bangla" panose="03000603000000000000" pitchFamily="66" charset="0"/>
                <a:cs typeface="Bangla" panose="03000603000000000000" pitchFamily="66" charset="0"/>
              </a:rPr>
              <a:t>প্রাকৃতের</a:t>
            </a:r>
            <a:r>
              <a:rPr lang="en-IN" sz="28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800" dirty="0" err="1">
                <a:latin typeface="Bangla" panose="03000603000000000000" pitchFamily="66" charset="0"/>
                <a:cs typeface="Bangla" panose="03000603000000000000" pitchFamily="66" charset="0"/>
              </a:rPr>
              <a:t>মাধ্যমে</a:t>
            </a:r>
            <a:r>
              <a:rPr lang="en-IN" sz="28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800" dirty="0" err="1">
                <a:latin typeface="Bangla" panose="03000603000000000000" pitchFamily="66" charset="0"/>
                <a:cs typeface="Bangla" panose="03000603000000000000" pitchFamily="66" charset="0"/>
              </a:rPr>
              <a:t>পরিবর্তিত</a:t>
            </a:r>
            <a:r>
              <a:rPr lang="en-IN" sz="28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800" dirty="0" err="1">
                <a:latin typeface="Bangla" panose="03000603000000000000" pitchFamily="66" charset="0"/>
                <a:cs typeface="Bangla" panose="03000603000000000000" pitchFamily="66" charset="0"/>
              </a:rPr>
              <a:t>হয়ে</a:t>
            </a:r>
            <a:r>
              <a:rPr lang="en-IN" sz="28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800" dirty="0" err="1">
                <a:latin typeface="Bangla" panose="03000603000000000000" pitchFamily="66" charset="0"/>
                <a:cs typeface="Bangla" panose="03000603000000000000" pitchFamily="66" charset="0"/>
              </a:rPr>
              <a:t>বাংলায়</a:t>
            </a:r>
            <a:r>
              <a:rPr lang="en-IN" sz="28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800" dirty="0" err="1">
                <a:latin typeface="Bangla" panose="03000603000000000000" pitchFamily="66" charset="0"/>
                <a:cs typeface="Bangla" panose="03000603000000000000" pitchFamily="66" charset="0"/>
              </a:rPr>
              <a:t>আসে</a:t>
            </a:r>
            <a:r>
              <a:rPr lang="en-IN" sz="2800" dirty="0">
                <a:latin typeface="Bangla" panose="03000603000000000000" pitchFamily="66" charset="0"/>
                <a:cs typeface="Bangla" panose="03000603000000000000" pitchFamily="66" charset="0"/>
              </a:rPr>
              <a:t> । </a:t>
            </a:r>
          </a:p>
          <a:p>
            <a:r>
              <a:rPr lang="en-IN" sz="2800" dirty="0">
                <a:latin typeface="Bangla" panose="03000603000000000000" pitchFamily="66" charset="0"/>
                <a:cs typeface="Bangla" panose="03000603000000000000" pitchFamily="66" charset="0"/>
              </a:rPr>
              <a:t>    </a:t>
            </a:r>
            <a:r>
              <a:rPr lang="en-IN" sz="2800" dirty="0" err="1">
                <a:latin typeface="Bangla" panose="03000603000000000000" pitchFamily="66" charset="0"/>
                <a:cs typeface="Bangla" panose="03000603000000000000" pitchFamily="66" charset="0"/>
              </a:rPr>
              <a:t>উদাঃ</a:t>
            </a:r>
            <a:r>
              <a:rPr lang="en-IN" sz="28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800" dirty="0" err="1">
                <a:latin typeface="Bangla" panose="03000603000000000000" pitchFamily="66" charset="0"/>
                <a:cs typeface="Bangla" panose="03000603000000000000" pitchFamily="66" charset="0"/>
              </a:rPr>
              <a:t>দ্রাখ্‌মে</a:t>
            </a:r>
            <a:r>
              <a:rPr lang="en-IN" sz="2800" dirty="0">
                <a:latin typeface="Bangla" panose="03000603000000000000" pitchFamily="66" charset="0"/>
                <a:cs typeface="Bangla" panose="03000603000000000000" pitchFamily="66" charset="0"/>
              </a:rPr>
              <a:t>(</a:t>
            </a:r>
            <a:r>
              <a:rPr lang="en-IN" sz="2800" dirty="0" err="1">
                <a:latin typeface="Bangla" panose="03000603000000000000" pitchFamily="66" charset="0"/>
                <a:cs typeface="Bangla" panose="03000603000000000000" pitchFamily="66" charset="0"/>
              </a:rPr>
              <a:t>গ্রীক</a:t>
            </a:r>
            <a:r>
              <a:rPr lang="en-IN" sz="2800" dirty="0">
                <a:latin typeface="Bangla" panose="03000603000000000000" pitchFamily="66" charset="0"/>
                <a:cs typeface="Bangla" panose="03000603000000000000" pitchFamily="66" charset="0"/>
              </a:rPr>
              <a:t>) &gt; </a:t>
            </a:r>
            <a:r>
              <a:rPr lang="en-IN" sz="2800" dirty="0" err="1">
                <a:latin typeface="Bangla" panose="03000603000000000000" pitchFamily="66" charset="0"/>
                <a:cs typeface="Bangla" panose="03000603000000000000" pitchFamily="66" charset="0"/>
              </a:rPr>
              <a:t>দ্রম্য</a:t>
            </a:r>
            <a:r>
              <a:rPr lang="en-IN" sz="2800" dirty="0">
                <a:latin typeface="Bangla" panose="03000603000000000000" pitchFamily="66" charset="0"/>
                <a:cs typeface="Bangla" panose="03000603000000000000" pitchFamily="66" charset="0"/>
              </a:rPr>
              <a:t>( </a:t>
            </a:r>
            <a:r>
              <a:rPr lang="en-IN" sz="2800" dirty="0" err="1">
                <a:latin typeface="Bangla" panose="03000603000000000000" pitchFamily="66" charset="0"/>
                <a:cs typeface="Bangla" panose="03000603000000000000" pitchFamily="66" charset="0"/>
              </a:rPr>
              <a:t>সং</a:t>
            </a:r>
            <a:r>
              <a:rPr lang="en-IN" sz="2800" dirty="0">
                <a:latin typeface="Bangla" panose="03000603000000000000" pitchFamily="66" charset="0"/>
                <a:cs typeface="Bangla" panose="03000603000000000000" pitchFamily="66" charset="0"/>
              </a:rPr>
              <a:t>)&gt; </a:t>
            </a:r>
            <a:r>
              <a:rPr lang="en-IN" sz="2800" dirty="0" err="1">
                <a:latin typeface="Bangla" panose="03000603000000000000" pitchFamily="66" charset="0"/>
                <a:cs typeface="Bangla" panose="03000603000000000000" pitchFamily="66" charset="0"/>
              </a:rPr>
              <a:t>দম্ম</a:t>
            </a:r>
            <a:r>
              <a:rPr lang="en-IN" sz="2800" dirty="0">
                <a:latin typeface="Bangla" panose="03000603000000000000" pitchFamily="66" charset="0"/>
                <a:cs typeface="Bangla" panose="03000603000000000000" pitchFamily="66" charset="0"/>
              </a:rPr>
              <a:t>( </a:t>
            </a:r>
            <a:r>
              <a:rPr lang="en-IN" sz="2800" dirty="0" err="1">
                <a:latin typeface="Bangla" panose="03000603000000000000" pitchFamily="66" charset="0"/>
                <a:cs typeface="Bangla" panose="03000603000000000000" pitchFamily="66" charset="0"/>
              </a:rPr>
              <a:t>প্রা</a:t>
            </a:r>
            <a:r>
              <a:rPr lang="en-IN" sz="2800" dirty="0">
                <a:latin typeface="Bangla" panose="03000603000000000000" pitchFamily="66" charset="0"/>
                <a:cs typeface="Bangla" panose="03000603000000000000" pitchFamily="66" charset="0"/>
              </a:rPr>
              <a:t>) &gt; </a:t>
            </a:r>
            <a:r>
              <a:rPr lang="en-IN" sz="2800" dirty="0" err="1">
                <a:latin typeface="Bangla" panose="03000603000000000000" pitchFamily="66" charset="0"/>
                <a:cs typeface="Bangla" panose="03000603000000000000" pitchFamily="66" charset="0"/>
              </a:rPr>
              <a:t>দাম</a:t>
            </a:r>
            <a:r>
              <a:rPr lang="en-IN" sz="2800" dirty="0">
                <a:latin typeface="Bangla" panose="03000603000000000000" pitchFamily="66" charset="0"/>
                <a:cs typeface="Bangla" panose="03000603000000000000" pitchFamily="66" charset="0"/>
              </a:rPr>
              <a:t> (</a:t>
            </a:r>
            <a:r>
              <a:rPr lang="en-IN" sz="2800" dirty="0" err="1">
                <a:latin typeface="Bangla" panose="03000603000000000000" pitchFamily="66" charset="0"/>
                <a:cs typeface="Bangla" panose="03000603000000000000" pitchFamily="66" charset="0"/>
              </a:rPr>
              <a:t>বাং</a:t>
            </a:r>
            <a:r>
              <a:rPr lang="en-IN" sz="2800" dirty="0">
                <a:latin typeface="Bangla" panose="03000603000000000000" pitchFamily="66" charset="0"/>
                <a:cs typeface="Bangla" panose="03000603000000000000" pitchFamily="66" charset="0"/>
              </a:rPr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37811657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1960A376-73C9-4EDE-B8FD-FBFA64D671AA}"/>
              </a:ext>
            </a:extLst>
          </p:cNvPr>
          <p:cNvSpPr/>
          <p:nvPr/>
        </p:nvSpPr>
        <p:spPr>
          <a:xfrm>
            <a:off x="2705100" y="1752600"/>
            <a:ext cx="3733800" cy="6096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6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আগন্তুক</a:t>
            </a:r>
            <a:r>
              <a:rPr lang="en-IN" sz="36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বা</a:t>
            </a:r>
            <a:r>
              <a:rPr lang="en-IN" sz="36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কৃতঋণ</a:t>
            </a:r>
            <a:r>
              <a:rPr lang="en-IN" sz="36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শব্দ</a:t>
            </a:r>
            <a:endParaRPr lang="en-IN" sz="3600" dirty="0">
              <a:solidFill>
                <a:schemeClr val="bg1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AA45A39-5872-4BBC-B83D-DA21F562DC5F}"/>
              </a:ext>
            </a:extLst>
          </p:cNvPr>
          <p:cNvSpPr/>
          <p:nvPr/>
        </p:nvSpPr>
        <p:spPr>
          <a:xfrm>
            <a:off x="4876800" y="3098800"/>
            <a:ext cx="3733800" cy="6096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6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বিদেশী</a:t>
            </a:r>
            <a:r>
              <a:rPr lang="en-IN" sz="36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আগন্তুক</a:t>
            </a:r>
            <a:endParaRPr lang="en-IN" sz="3600" dirty="0">
              <a:solidFill>
                <a:schemeClr val="bg1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C48CFF4-66B9-4E82-9B7E-37937D0E490E}"/>
              </a:ext>
            </a:extLst>
          </p:cNvPr>
          <p:cNvSpPr/>
          <p:nvPr/>
        </p:nvSpPr>
        <p:spPr>
          <a:xfrm>
            <a:off x="762000" y="3124200"/>
            <a:ext cx="3733800" cy="6096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6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দেশী</a:t>
            </a:r>
            <a:r>
              <a:rPr lang="en-IN" sz="36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আগন্তুক</a:t>
            </a:r>
            <a:endParaRPr lang="en-IN" sz="3600" dirty="0">
              <a:solidFill>
                <a:schemeClr val="bg1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D9D133B4-6E91-45AA-A68E-7D40263E43F9}"/>
              </a:ext>
            </a:extLst>
          </p:cNvPr>
          <p:cNvCxnSpPr>
            <a:cxnSpLocks/>
            <a:stCxn id="3" idx="2"/>
          </p:cNvCxnSpPr>
          <p:nvPr/>
        </p:nvCxnSpPr>
        <p:spPr>
          <a:xfrm>
            <a:off x="4572000" y="2362200"/>
            <a:ext cx="0" cy="3556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C2FF47AA-145E-44EB-9408-A0DF78C8AD38}"/>
              </a:ext>
            </a:extLst>
          </p:cNvPr>
          <p:cNvCxnSpPr/>
          <p:nvPr/>
        </p:nvCxnSpPr>
        <p:spPr>
          <a:xfrm>
            <a:off x="2514600" y="2743200"/>
            <a:ext cx="0" cy="3810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0137ED20-82E7-45BB-85EE-AAB22B7CEDC2}"/>
              </a:ext>
            </a:extLst>
          </p:cNvPr>
          <p:cNvCxnSpPr/>
          <p:nvPr/>
        </p:nvCxnSpPr>
        <p:spPr>
          <a:xfrm>
            <a:off x="6553200" y="2717800"/>
            <a:ext cx="0" cy="3810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C8BDE91-69C8-4A47-861B-605185975A40}"/>
              </a:ext>
            </a:extLst>
          </p:cNvPr>
          <p:cNvCxnSpPr/>
          <p:nvPr/>
        </p:nvCxnSpPr>
        <p:spPr>
          <a:xfrm>
            <a:off x="2514600" y="2743200"/>
            <a:ext cx="403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A45AA929-0345-4E2D-B1F4-72EE93FA5D13}"/>
              </a:ext>
            </a:extLst>
          </p:cNvPr>
          <p:cNvCxnSpPr/>
          <p:nvPr/>
        </p:nvCxnSpPr>
        <p:spPr>
          <a:xfrm>
            <a:off x="2501900" y="3733800"/>
            <a:ext cx="0" cy="3810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198E9028-F42C-42F7-BC45-6A5BE09DA24A}"/>
              </a:ext>
            </a:extLst>
          </p:cNvPr>
          <p:cNvCxnSpPr>
            <a:cxnSpLocks/>
          </p:cNvCxnSpPr>
          <p:nvPr/>
        </p:nvCxnSpPr>
        <p:spPr>
          <a:xfrm>
            <a:off x="1289049" y="4140200"/>
            <a:ext cx="0" cy="5207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B1ACA782-E1EA-4D85-8896-5E850BBD490B}"/>
              </a:ext>
            </a:extLst>
          </p:cNvPr>
          <p:cNvCxnSpPr>
            <a:cxnSpLocks/>
          </p:cNvCxnSpPr>
          <p:nvPr/>
        </p:nvCxnSpPr>
        <p:spPr>
          <a:xfrm>
            <a:off x="3790949" y="4140200"/>
            <a:ext cx="0" cy="5207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50C7D5FB-1284-4CE1-B80C-8A5FFE84B4E0}"/>
              </a:ext>
            </a:extLst>
          </p:cNvPr>
          <p:cNvSpPr/>
          <p:nvPr/>
        </p:nvSpPr>
        <p:spPr>
          <a:xfrm>
            <a:off x="3060698" y="4660900"/>
            <a:ext cx="1460502" cy="6096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6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অনার্য</a:t>
            </a:r>
            <a:endParaRPr lang="en-IN" sz="3600" dirty="0">
              <a:solidFill>
                <a:schemeClr val="bg1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B46D9B9-5749-48BE-8E6F-AF56391C611C}"/>
              </a:ext>
            </a:extLst>
          </p:cNvPr>
          <p:cNvSpPr/>
          <p:nvPr/>
        </p:nvSpPr>
        <p:spPr>
          <a:xfrm>
            <a:off x="457200" y="4660900"/>
            <a:ext cx="1663698" cy="6096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6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আর্য</a:t>
            </a:r>
            <a:endParaRPr lang="en-IN" sz="3600" dirty="0">
              <a:solidFill>
                <a:schemeClr val="bg1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A0D9AED2-CFF2-4484-A72F-199106AFCBF0}"/>
              </a:ext>
            </a:extLst>
          </p:cNvPr>
          <p:cNvCxnSpPr>
            <a:cxnSpLocks/>
          </p:cNvCxnSpPr>
          <p:nvPr/>
        </p:nvCxnSpPr>
        <p:spPr>
          <a:xfrm>
            <a:off x="1289049" y="4140200"/>
            <a:ext cx="25019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84553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7456C38-499D-4231-B15E-9B0660EDA6BD}"/>
              </a:ext>
            </a:extLst>
          </p:cNvPr>
          <p:cNvSpPr txBox="1"/>
          <p:nvPr/>
        </p:nvSpPr>
        <p:spPr>
          <a:xfrm>
            <a:off x="0" y="76200"/>
            <a:ext cx="8991600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আগন্তুক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বা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কৃতঋণ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শব্দ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–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যে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সব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শব্দ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অন্য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ভাষা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থেকে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সরাসরি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বাংলায়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এসেছে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।</a:t>
            </a:r>
          </a:p>
          <a:p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         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উদাঃ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ডাব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ঝোল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ঘেরাও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সিনেমা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চা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পেয়ারা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ইত্যাদি</a:t>
            </a:r>
            <a:endParaRPr lang="en-IN" sz="32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endParaRPr lang="en-IN" sz="32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দেশী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আগন্তুক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–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যে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সব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শব্দ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এদেশেরই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অন্য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ভাষা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থেকে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সরাসরি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বাংলায়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এসেছে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।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en-IN" sz="32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দেশী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আগন্তুক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(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অনার্য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)–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অস্ট্রিক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বা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দ্রাবিড়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এই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অনার্য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ভাষা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থকে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আগত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শব্দ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।</a:t>
            </a:r>
          </a:p>
          <a:p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  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উদাঃ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ডাব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ঢোল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ঢেঁকি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ঝোল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ঝিঙ্গা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কুলা</a:t>
            </a:r>
            <a:endParaRPr lang="en-IN" sz="32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endParaRPr lang="en-IN" sz="32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দেশী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আগন্তুক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(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আর্য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)–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হিন্দী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(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লাগাতার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মস্তান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ওস্তাদ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),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গুজরাটি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(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হরতাল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),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পঞ্জাবী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(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চাহিদা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)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ইত্যাদি</a:t>
            </a:r>
            <a:endParaRPr lang="en-IN" sz="32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213275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619</Words>
  <Application>Microsoft Office PowerPoint</Application>
  <PresentationFormat>On-screen Show (4:3)</PresentationFormat>
  <Paragraphs>93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Bangla</vt:lpstr>
      <vt:lpstr>Calibri</vt:lpstr>
      <vt:lpstr>Wingdings</vt:lpstr>
      <vt:lpstr>Office Theme</vt:lpstr>
      <vt:lpstr>খলিসানী মহাবিদ্যালয়  বাংলা বিভাগ (সাম্মানিক 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খলিসানী মহাবিদ্যালয়  বাংলা বিভাগ (সাম্মানিক )</dc:title>
  <dc:creator>Dhrubajyoti</dc:creator>
  <cp:lastModifiedBy>Dhrubajyoti</cp:lastModifiedBy>
  <cp:revision>18</cp:revision>
  <dcterms:created xsi:type="dcterms:W3CDTF">2020-09-04T03:17:28Z</dcterms:created>
  <dcterms:modified xsi:type="dcterms:W3CDTF">2020-09-04T05:16:36Z</dcterms:modified>
</cp:coreProperties>
</file>