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70" r:id="rId9"/>
    <p:sldId id="264" r:id="rId10"/>
    <p:sldId id="263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76" d="100"/>
          <a:sy n="76" d="100"/>
        </p:scale>
        <p:origin x="123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001C6-14DF-422B-93B0-584E692CFF3D}" type="datetimeFigureOut">
              <a:rPr lang="en-IN" smtClean="0"/>
              <a:t>04-09-2020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84EF6-C947-4295-8F7A-12BEABFFFB5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765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84EF6-C947-4295-8F7A-12BEABFFFB51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4627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84EF6-C947-4295-8F7A-12BEABFFFB51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2097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48A7-80DB-4AD3-8123-701FC1FAD693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3930" y="1008993"/>
            <a:ext cx="6923558" cy="3542045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7800" dirty="0" err="1">
                <a:latin typeface="Bangla" pitchFamily="66" charset="0"/>
                <a:cs typeface="Bangla" pitchFamily="66" charset="0"/>
              </a:rPr>
              <a:t>খলিসানী</a:t>
            </a:r>
            <a:r>
              <a:rPr lang="en-US" sz="78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7800" dirty="0" err="1">
                <a:latin typeface="Bangla" pitchFamily="66" charset="0"/>
                <a:cs typeface="Bangla" pitchFamily="66" charset="0"/>
              </a:rPr>
              <a:t>মহাবিদ্যালয়</a:t>
            </a:r>
            <a:br>
              <a:rPr lang="en-US" sz="7800" dirty="0">
                <a:latin typeface="Bangla" pitchFamily="66" charset="0"/>
                <a:cs typeface="Bangla" pitchFamily="66" charset="0"/>
              </a:rPr>
            </a:br>
            <a:r>
              <a:rPr lang="en-US" sz="78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7800" dirty="0" err="1"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78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7800" dirty="0" err="1">
                <a:latin typeface="Bangla" pitchFamily="66" charset="0"/>
                <a:cs typeface="Bangla" pitchFamily="66" charset="0"/>
              </a:rPr>
              <a:t>বিভাগ</a:t>
            </a:r>
            <a:r>
              <a:rPr lang="en-US" sz="78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7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7800" dirty="0" err="1">
                <a:latin typeface="Bangla" pitchFamily="66" charset="0"/>
                <a:cs typeface="Bangla" pitchFamily="66" charset="0"/>
              </a:rPr>
              <a:t>সাম্মানিক</a:t>
            </a:r>
            <a:r>
              <a:rPr lang="en-US" sz="78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78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930" y="4582814"/>
            <a:ext cx="5349252" cy="1312657"/>
          </a:xfrm>
        </p:spPr>
        <p:txBody>
          <a:bodyPr anchor="t">
            <a:normAutofit/>
          </a:bodyPr>
          <a:lstStyle/>
          <a:p>
            <a:pPr algn="l"/>
            <a:r>
              <a:rPr lang="en-US" err="1">
                <a:latin typeface="Bangla" pitchFamily="66" charset="0"/>
                <a:cs typeface="Bangla" pitchFamily="66" charset="0"/>
              </a:rPr>
              <a:t>দ্বিতীয়</a:t>
            </a:r>
            <a:r>
              <a:rPr lang="en-US">
                <a:latin typeface="Bangla" pitchFamily="66" charset="0"/>
                <a:cs typeface="Bangla" pitchFamily="66" charset="0"/>
              </a:rPr>
              <a:t> </a:t>
            </a:r>
            <a:r>
              <a:rPr lang="en-US" err="1">
                <a:latin typeface="Bangla" pitchFamily="66" charset="0"/>
                <a:cs typeface="Bangla" pitchFamily="66" charset="0"/>
              </a:rPr>
              <a:t>বর্ষ</a:t>
            </a:r>
            <a:r>
              <a:rPr lang="en-US">
                <a:latin typeface="Bangla" pitchFamily="66" charset="0"/>
                <a:cs typeface="Bangla" pitchFamily="66" charset="0"/>
              </a:rPr>
              <a:t> ২০২০-২১</a:t>
            </a:r>
          </a:p>
          <a:p>
            <a:pPr algn="l"/>
            <a:r>
              <a:rPr lang="en-US" err="1">
                <a:latin typeface="Bangla" pitchFamily="66" charset="0"/>
                <a:cs typeface="Bangla" pitchFamily="66" charset="0"/>
              </a:rPr>
              <a:t>তৃতীয়</a:t>
            </a:r>
            <a:r>
              <a:rPr lang="en-US">
                <a:latin typeface="Bangla" pitchFamily="66" charset="0"/>
                <a:cs typeface="Bangla" pitchFamily="66" charset="0"/>
              </a:rPr>
              <a:t> </a:t>
            </a:r>
            <a:r>
              <a:rPr lang="en-US" err="1">
                <a:latin typeface="Bangla" pitchFamily="66" charset="0"/>
                <a:cs typeface="Bangla" pitchFamily="66" charset="0"/>
              </a:rPr>
              <a:t>সেমেস্টার</a:t>
            </a:r>
            <a:endParaRPr lang="en-US">
              <a:latin typeface="Bangla" pitchFamily="66" charset="0"/>
              <a:cs typeface="Bangl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75CA79-C316-42E6-9AA3-EE6D7E8163B5}"/>
              </a:ext>
            </a:extLst>
          </p:cNvPr>
          <p:cNvSpPr txBox="1"/>
          <p:nvPr/>
        </p:nvSpPr>
        <p:spPr>
          <a:xfrm>
            <a:off x="0" y="304800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বিদেশী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আগন্তুক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সব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এদেশের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বাইরের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কোনো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ভাষা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থেকে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বাংলায়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এসেছে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উদাঃ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ইংরাজী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টেবিল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চেয়ার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পেন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টিকিট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হোটেল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ইত্যাদি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      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জার্মান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জার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নাৎসী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      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ইতালীয়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কোম্পানী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গেজেট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      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পোর্তুগীজ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আনারস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আলপিন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আলকাতরা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আলমারি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বালতি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গামলা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সাবান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ইত্যাদি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      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ফরাসী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কার্তুজ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কুপন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রেস্তোঁরা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      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স্পেনীয়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কমরেড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      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ওলন্দাজ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ইসকাপন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হরতন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রুইতন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তুরুপ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      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চীনা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চা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চিনি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      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জাপানী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রিক্সা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হ্যারিকেন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      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বর্মী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ঘুগনি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লুঙ্গি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      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ফারসী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সরকার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বিমা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দরবার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খেতাব</a:t>
            </a:r>
            <a:endParaRPr lang="en-IN" sz="24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       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আরবী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আক্কেল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ফসল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তামাসা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latin typeface="Bangla" panose="03000603000000000000" pitchFamily="66" charset="0"/>
                <a:cs typeface="Bangla" panose="03000603000000000000" pitchFamily="66" charset="0"/>
              </a:rPr>
              <a:t>জিলা</a:t>
            </a:r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1507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960A376-73C9-4EDE-B8FD-FBFA64D671AA}"/>
              </a:ext>
            </a:extLst>
          </p:cNvPr>
          <p:cNvSpPr/>
          <p:nvPr/>
        </p:nvSpPr>
        <p:spPr>
          <a:xfrm>
            <a:off x="2705100" y="1752600"/>
            <a:ext cx="3733800" cy="609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নবগঠিত</a:t>
            </a:r>
            <a:endParaRPr lang="en-IN" sz="36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A45A39-5872-4BBC-B83D-DA21F562DC5F}"/>
              </a:ext>
            </a:extLst>
          </p:cNvPr>
          <p:cNvSpPr/>
          <p:nvPr/>
        </p:nvSpPr>
        <p:spPr>
          <a:xfrm>
            <a:off x="4876800" y="3098800"/>
            <a:ext cx="3733800" cy="609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অনূদিত</a:t>
            </a:r>
            <a:r>
              <a:rPr lang="en-IN" sz="36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endParaRPr lang="en-IN" sz="36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48CFF4-66B9-4E82-9B7E-37937D0E490E}"/>
              </a:ext>
            </a:extLst>
          </p:cNvPr>
          <p:cNvSpPr/>
          <p:nvPr/>
        </p:nvSpPr>
        <p:spPr>
          <a:xfrm>
            <a:off x="762000" y="3124200"/>
            <a:ext cx="3733800" cy="609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মিশ্র</a:t>
            </a:r>
            <a:r>
              <a:rPr lang="en-IN" sz="36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সংকর</a:t>
            </a:r>
            <a:r>
              <a:rPr lang="en-IN" sz="36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endParaRPr lang="en-IN" sz="36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9D133B4-6E91-45AA-A68E-7D40263E43F9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4572000" y="2362200"/>
            <a:ext cx="0" cy="355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2FF47AA-145E-44EB-9408-A0DF78C8AD38}"/>
              </a:ext>
            </a:extLst>
          </p:cNvPr>
          <p:cNvCxnSpPr/>
          <p:nvPr/>
        </p:nvCxnSpPr>
        <p:spPr>
          <a:xfrm>
            <a:off x="2514600" y="27432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137ED20-82E7-45BB-85EE-AAB22B7CEDC2}"/>
              </a:ext>
            </a:extLst>
          </p:cNvPr>
          <p:cNvCxnSpPr/>
          <p:nvPr/>
        </p:nvCxnSpPr>
        <p:spPr>
          <a:xfrm>
            <a:off x="6553200" y="27178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C8BDE91-69C8-4A47-861B-605185975A40}"/>
              </a:ext>
            </a:extLst>
          </p:cNvPr>
          <p:cNvCxnSpPr/>
          <p:nvPr/>
        </p:nvCxnSpPr>
        <p:spPr>
          <a:xfrm>
            <a:off x="2514600" y="2743200"/>
            <a:ext cx="403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152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144FC0-1019-435B-9A05-C8ECC275E517}"/>
              </a:ext>
            </a:extLst>
          </p:cNvPr>
          <p:cNvSpPr txBox="1"/>
          <p:nvPr/>
        </p:nvSpPr>
        <p:spPr>
          <a:xfrm>
            <a:off x="381000" y="533400"/>
            <a:ext cx="8991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নবগঠিত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বাংলায়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নতুন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গঠিত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মিশ্র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সংকর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ভিন্ন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ভিন্ন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ভাষার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উপাদানে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গঠিত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 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উদাঃ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হেডপন্ডিত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হেড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(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ইং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) +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পন্ডিত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(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বাং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), 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      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ফুলমোজা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ফুল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(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ইং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) +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মোজা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(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আরবী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/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ফারসী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), 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         </a:t>
            </a:r>
            <a:r>
              <a:rPr lang="en-IN" sz="3200">
                <a:latin typeface="Bangla" panose="03000603000000000000" pitchFamily="66" charset="0"/>
                <a:cs typeface="Bangla" panose="03000603000000000000" pitchFamily="66" charset="0"/>
              </a:rPr>
              <a:t>ফি-বছর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ফি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(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ফারসী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) +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বছর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(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বাং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)</a:t>
            </a:r>
          </a:p>
          <a:p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অনূদিত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ইংরাজী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থেকে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অনূদিত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শব্দসমষ্টি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নিয়ে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গঠিত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উদাঃ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হাতঘড়ি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(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রিষ্ট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ওয়াচ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),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বাতিঘর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(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লাইটহাউস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), </a:t>
            </a:r>
          </a:p>
          <a:p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           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খবরের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কাগজ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(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নিউজপেপার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),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বিশ্ববিদ্যালয়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(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ইউনিভার্সিটি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)।</a:t>
            </a:r>
          </a:p>
        </p:txBody>
      </p:sp>
    </p:spTree>
    <p:extLst>
      <p:ext uri="{BB962C8B-B14F-4D97-AF65-F5344CB8AC3E}">
        <p14:creationId xmlns:p14="http://schemas.microsoft.com/office/powerpoint/2010/main" val="3564837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228601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CC - 6</a:t>
            </a:r>
          </a:p>
          <a:p>
            <a:pPr algn="ctr"/>
            <a:r>
              <a:rPr lang="en-US" sz="4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ভাষাতত্ত্ব</a:t>
            </a:r>
            <a:endParaRPr lang="en-US" sz="4400" dirty="0">
              <a:solidFill>
                <a:schemeClr val="bg1">
                  <a:lumMod val="95000"/>
                  <a:lumOff val="5000"/>
                </a:schemeClr>
              </a:solidFill>
              <a:latin typeface="Bangla" pitchFamily="66" charset="0"/>
              <a:cs typeface="Bangl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13596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ভাষার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উৎস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ইতিহাস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যুগবিভাগ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–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প্রাচীন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মধ্য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আধুনিক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বাংলার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কালনির্ণয়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সাধারণ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লক্ষ্মণ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ভাষাতাত্ত্বিক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বৈশিষ্ট্য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উচ্চারণস্থান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বর্গীকরণ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পরিবর্তন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শব্দার্থ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তত্ত্ব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সাধু-চলিত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শব্দভান্ডার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বাক্যতত্ত্ব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উপভাষা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15240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6000" b="1" dirty="0" err="1"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60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6000" b="1" dirty="0" err="1">
                <a:latin typeface="Bangla" pitchFamily="66" charset="0"/>
                <a:cs typeface="Bangla" pitchFamily="66" charset="0"/>
              </a:rPr>
              <a:t>শব্দভান্ডার</a:t>
            </a:r>
            <a:endParaRPr lang="en-US" sz="6000" b="1" dirty="0"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6000" b="1" dirty="0">
                <a:latin typeface="+mj-lt"/>
                <a:cs typeface="Bangla" pitchFamily="66" charset="0"/>
              </a:rPr>
              <a:t>Bengali Vocabulary</a:t>
            </a:r>
            <a:endParaRPr lang="en-US" sz="6000" b="1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D749C644-BE12-422C-A2FD-F5FD976891F8}"/>
              </a:ext>
            </a:extLst>
          </p:cNvPr>
          <p:cNvSpPr/>
          <p:nvPr/>
        </p:nvSpPr>
        <p:spPr>
          <a:xfrm>
            <a:off x="2053604" y="1835712"/>
            <a:ext cx="4876786" cy="1193957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4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শব্দভান্ডার</a:t>
            </a:r>
            <a:endParaRPr lang="en-US" sz="4400" b="1" dirty="0">
              <a:solidFill>
                <a:schemeClr val="bg1">
                  <a:lumMod val="95000"/>
                  <a:lumOff val="5000"/>
                </a:schemeClr>
              </a:solidFill>
              <a:latin typeface="Bangla" pitchFamily="66" charset="0"/>
              <a:cs typeface="Bangla" pitchFamily="66" charset="0"/>
            </a:endParaRPr>
          </a:p>
        </p:txBody>
      </p:sp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E9CC2DE6-F227-44B1-AD04-DEC8269F62D9}"/>
              </a:ext>
            </a:extLst>
          </p:cNvPr>
          <p:cNvSpPr/>
          <p:nvPr/>
        </p:nvSpPr>
        <p:spPr>
          <a:xfrm>
            <a:off x="533400" y="4206241"/>
            <a:ext cx="2701293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মৌলিক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নিজস্ব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9E7CD798-D2D1-42A7-8088-BF3B3F05C809}"/>
              </a:ext>
            </a:extLst>
          </p:cNvPr>
          <p:cNvSpPr/>
          <p:nvPr/>
        </p:nvSpPr>
        <p:spPr>
          <a:xfrm>
            <a:off x="6899910" y="4189087"/>
            <a:ext cx="1676400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নবগঠিত</a:t>
            </a:r>
            <a:endParaRPr lang="en-IN" sz="3600" dirty="0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614975EB-FA4D-4516-B10D-4BE571F0075B}"/>
              </a:ext>
            </a:extLst>
          </p:cNvPr>
          <p:cNvSpPr/>
          <p:nvPr/>
        </p:nvSpPr>
        <p:spPr>
          <a:xfrm>
            <a:off x="3429004" y="4190998"/>
            <a:ext cx="3200395" cy="662941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আগন্তুক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কৃতঋণ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1026" name="Straight Connector 1025">
            <a:extLst>
              <a:ext uri="{FF2B5EF4-FFF2-40B4-BE49-F238E27FC236}">
                <a16:creationId xmlns:a16="http://schemas.microsoft.com/office/drawing/2014/main" id="{F8CB85D6-EC2A-411F-ACF1-AB2D477BF7EB}"/>
              </a:ext>
            </a:extLst>
          </p:cNvPr>
          <p:cNvCxnSpPr>
            <a:cxnSpLocks/>
          </p:cNvCxnSpPr>
          <p:nvPr/>
        </p:nvCxnSpPr>
        <p:spPr>
          <a:xfrm>
            <a:off x="1752615" y="3429000"/>
            <a:ext cx="56387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0" name="Straight Arrow Connector 1029">
            <a:extLst>
              <a:ext uri="{FF2B5EF4-FFF2-40B4-BE49-F238E27FC236}">
                <a16:creationId xmlns:a16="http://schemas.microsoft.com/office/drawing/2014/main" id="{6A6827EC-1BAD-4841-B58D-5B2E641C2A25}"/>
              </a:ext>
            </a:extLst>
          </p:cNvPr>
          <p:cNvCxnSpPr>
            <a:cxnSpLocks/>
          </p:cNvCxnSpPr>
          <p:nvPr/>
        </p:nvCxnSpPr>
        <p:spPr>
          <a:xfrm>
            <a:off x="4724400" y="3429000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3" name="Straight Arrow Connector 1042">
            <a:extLst>
              <a:ext uri="{FF2B5EF4-FFF2-40B4-BE49-F238E27FC236}">
                <a16:creationId xmlns:a16="http://schemas.microsoft.com/office/drawing/2014/main" id="{97B40320-B29E-4C25-A8CE-1C2D7A915A2B}"/>
              </a:ext>
            </a:extLst>
          </p:cNvPr>
          <p:cNvCxnSpPr>
            <a:cxnSpLocks/>
          </p:cNvCxnSpPr>
          <p:nvPr/>
        </p:nvCxnSpPr>
        <p:spPr>
          <a:xfrm>
            <a:off x="1752615" y="3429000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C5A9713-06A7-4E82-AD5E-8F714F4C76A1}"/>
              </a:ext>
            </a:extLst>
          </p:cNvPr>
          <p:cNvCxnSpPr>
            <a:cxnSpLocks/>
          </p:cNvCxnSpPr>
          <p:nvPr/>
        </p:nvCxnSpPr>
        <p:spPr>
          <a:xfrm>
            <a:off x="7391400" y="3429000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1A6405C-4A36-4743-8ED3-203CD171B4EA}"/>
              </a:ext>
            </a:extLst>
          </p:cNvPr>
          <p:cNvCxnSpPr>
            <a:cxnSpLocks/>
          </p:cNvCxnSpPr>
          <p:nvPr/>
        </p:nvCxnSpPr>
        <p:spPr>
          <a:xfrm>
            <a:off x="4632968" y="3033704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3073ED7B-1C3D-4B6D-B7ED-5FDCF62B8090}"/>
              </a:ext>
            </a:extLst>
          </p:cNvPr>
          <p:cNvSpPr/>
          <p:nvPr/>
        </p:nvSpPr>
        <p:spPr>
          <a:xfrm rot="10800000" flipV="1">
            <a:off x="419100" y="3048000"/>
            <a:ext cx="1485900" cy="52577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তৎসম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A8D00335-94F3-4547-8F55-44AABB8E4D8F}"/>
              </a:ext>
            </a:extLst>
          </p:cNvPr>
          <p:cNvSpPr/>
          <p:nvPr/>
        </p:nvSpPr>
        <p:spPr>
          <a:xfrm>
            <a:off x="3466148" y="3048001"/>
            <a:ext cx="1712596" cy="52577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অর্ধতৎসম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4A69CD2A-6784-45EE-A155-1F59ACB10999}"/>
              </a:ext>
            </a:extLst>
          </p:cNvPr>
          <p:cNvSpPr/>
          <p:nvPr/>
        </p:nvSpPr>
        <p:spPr>
          <a:xfrm>
            <a:off x="6755132" y="3048001"/>
            <a:ext cx="1485900" cy="52577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তদ্ভব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5B805A49-7725-4DF5-8833-35C465F03C6C}"/>
              </a:ext>
            </a:extLst>
          </p:cNvPr>
          <p:cNvSpPr/>
          <p:nvPr/>
        </p:nvSpPr>
        <p:spPr>
          <a:xfrm>
            <a:off x="2971800" y="1335999"/>
            <a:ext cx="2701293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মৌলিক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নিজস্ব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089F062-1B4F-4793-A6A8-B83C5ADEAAC9}"/>
              </a:ext>
            </a:extLst>
          </p:cNvPr>
          <p:cNvCxnSpPr/>
          <p:nvPr/>
        </p:nvCxnSpPr>
        <p:spPr>
          <a:xfrm>
            <a:off x="4322446" y="21336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FD31279-DD0C-4682-AC9B-619387B4B43C}"/>
              </a:ext>
            </a:extLst>
          </p:cNvPr>
          <p:cNvCxnSpPr/>
          <p:nvPr/>
        </p:nvCxnSpPr>
        <p:spPr>
          <a:xfrm>
            <a:off x="1141096" y="260604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4427FC1-C089-4553-B5C4-79928CC75C08}"/>
              </a:ext>
            </a:extLst>
          </p:cNvPr>
          <p:cNvCxnSpPr/>
          <p:nvPr/>
        </p:nvCxnSpPr>
        <p:spPr>
          <a:xfrm>
            <a:off x="4419600" y="260604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05F906A-F9C4-4230-8BF4-2DD6A204D808}"/>
              </a:ext>
            </a:extLst>
          </p:cNvPr>
          <p:cNvCxnSpPr/>
          <p:nvPr/>
        </p:nvCxnSpPr>
        <p:spPr>
          <a:xfrm>
            <a:off x="7538088" y="260604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9CE702F-CAE6-4152-ACE6-228CDE4450CB}"/>
              </a:ext>
            </a:extLst>
          </p:cNvPr>
          <p:cNvCxnSpPr/>
          <p:nvPr/>
        </p:nvCxnSpPr>
        <p:spPr>
          <a:xfrm>
            <a:off x="3466148" y="6172200"/>
            <a:ext cx="847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337B96C-CDE5-4916-8809-8954BB8DFEE4}"/>
              </a:ext>
            </a:extLst>
          </p:cNvPr>
          <p:cNvCxnSpPr>
            <a:cxnSpLocks/>
          </p:cNvCxnSpPr>
          <p:nvPr/>
        </p:nvCxnSpPr>
        <p:spPr>
          <a:xfrm>
            <a:off x="1141096" y="2606040"/>
            <a:ext cx="63969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58A94085-E27D-43BB-81A0-C87C39C8765E}"/>
              </a:ext>
            </a:extLst>
          </p:cNvPr>
          <p:cNvSpPr/>
          <p:nvPr/>
        </p:nvSpPr>
        <p:spPr>
          <a:xfrm rot="10800000" flipV="1">
            <a:off x="398146" y="4286250"/>
            <a:ext cx="1811654" cy="52577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সিদ্ধ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তৎসম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AB2D3271-1AA7-4B4C-9CEE-93DB09B665DC}"/>
              </a:ext>
            </a:extLst>
          </p:cNvPr>
          <p:cNvSpPr/>
          <p:nvPr/>
        </p:nvSpPr>
        <p:spPr>
          <a:xfrm rot="10800000" flipV="1">
            <a:off x="2723198" y="4286250"/>
            <a:ext cx="1992630" cy="52577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অসিদ্ধ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তৎসম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0437B5E-A667-4839-B791-096C7B13E583}"/>
              </a:ext>
            </a:extLst>
          </p:cNvPr>
          <p:cNvCxnSpPr>
            <a:cxnSpLocks/>
          </p:cNvCxnSpPr>
          <p:nvPr/>
        </p:nvCxnSpPr>
        <p:spPr>
          <a:xfrm>
            <a:off x="1081088" y="3907153"/>
            <a:ext cx="26384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3B6840D-BA71-46D6-8D55-31E24B82ACD7}"/>
              </a:ext>
            </a:extLst>
          </p:cNvPr>
          <p:cNvCxnSpPr>
            <a:cxnSpLocks/>
          </p:cNvCxnSpPr>
          <p:nvPr/>
        </p:nvCxnSpPr>
        <p:spPr>
          <a:xfrm>
            <a:off x="1081088" y="3907153"/>
            <a:ext cx="0" cy="379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646679C-176A-4BF8-AEF4-821980574FCF}"/>
              </a:ext>
            </a:extLst>
          </p:cNvPr>
          <p:cNvCxnSpPr>
            <a:cxnSpLocks/>
          </p:cNvCxnSpPr>
          <p:nvPr/>
        </p:nvCxnSpPr>
        <p:spPr>
          <a:xfrm>
            <a:off x="3713798" y="3907153"/>
            <a:ext cx="0" cy="379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2623D89-73AE-4D2F-A71F-8AF9C1621C53}"/>
              </a:ext>
            </a:extLst>
          </p:cNvPr>
          <p:cNvCxnSpPr>
            <a:cxnSpLocks/>
          </p:cNvCxnSpPr>
          <p:nvPr/>
        </p:nvCxnSpPr>
        <p:spPr>
          <a:xfrm>
            <a:off x="1524000" y="3573779"/>
            <a:ext cx="0" cy="333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7DB3382-F47E-4FD7-99C8-5CD08B816AD0}"/>
              </a:ext>
            </a:extLst>
          </p:cNvPr>
          <p:cNvSpPr txBox="1"/>
          <p:nvPr/>
        </p:nvSpPr>
        <p:spPr>
          <a:xfrm>
            <a:off x="609600" y="5638800"/>
            <a:ext cx="5063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( তৎ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ৎ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সংস্কৃত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E6E3268-67C1-48BE-B9C1-164DA10DA2C2}"/>
              </a:ext>
            </a:extLst>
          </p:cNvPr>
          <p:cNvSpPr txBox="1"/>
          <p:nvPr/>
        </p:nvSpPr>
        <p:spPr>
          <a:xfrm>
            <a:off x="228600" y="1295400"/>
            <a:ext cx="891540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তৎসম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-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সমস্ত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সংস্কৃত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থেকে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সরাসরি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বাংলায়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এসেছে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 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উদাঃ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সূর্য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মিত্র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বৃক্ষ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মৃত্যু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জল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ইত্যাদি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সিদ্ধ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তৎসম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সব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তৎসম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অভিধান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সম্মত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এবং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সাহিত্যে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       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ব্যবহৃত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  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উদাঃ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সূর্য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মিত্র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কৃষ্ণ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নর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লতা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ইত্যাদি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অসিদ্ধ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তৎসম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সব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তৎসম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অভিধান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সম্মত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নয়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এবং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সাহিত্যে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ব্যবহৃত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নয়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   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উদাঃ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কিষাণ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ঘর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চল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ডাল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ইত্যাদি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600" dirty="0">
              <a:solidFill>
                <a:schemeClr val="bg1">
                  <a:lumMod val="95000"/>
                  <a:lumOff val="5000"/>
                </a:schemeClr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600" dirty="0">
              <a:solidFill>
                <a:schemeClr val="bg1">
                  <a:lumMod val="95000"/>
                  <a:lumOff val="5000"/>
                </a:schemeClr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600" dirty="0">
              <a:solidFill>
                <a:schemeClr val="bg1">
                  <a:lumMod val="95000"/>
                  <a:lumOff val="5000"/>
                </a:schemeClr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2405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466F2F8-8F44-4A6A-89A9-497FDFBFCAD6}"/>
              </a:ext>
            </a:extLst>
          </p:cNvPr>
          <p:cNvSpPr txBox="1"/>
          <p:nvPr/>
        </p:nvSpPr>
        <p:spPr>
          <a:xfrm>
            <a:off x="0" y="228600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অর্ধতৎসম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ভগ্নতৎসম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সমস্ত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সংস্কৃত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থেকে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সরাসরি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বাংলায়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আসার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কিঞ্চিত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পরিবর্তন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বিকৃতি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লাভ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করেছে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।।</a:t>
            </a:r>
          </a:p>
          <a:p>
            <a:r>
              <a:rPr lang="en-IN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উদাঃ</a:t>
            </a:r>
            <a:r>
              <a:rPr lang="en-IN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কৃষ্ণ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&gt;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কেষ্ট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নিমন্ত্রণ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&gt;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নেমন্তন্ন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ক্ষুধা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&gt;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খিদে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ইত্যাদি</a:t>
            </a:r>
            <a:endParaRPr lang="en-IN" sz="3600" dirty="0">
              <a:solidFill>
                <a:schemeClr val="bg1">
                  <a:lumMod val="95000"/>
                  <a:lumOff val="5000"/>
                </a:schemeClr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তদ্ভব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-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সমস্ত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সংস্কৃত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থেকে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সরাসরি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বাংলায়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আসেনি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মধ্যবর্তী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পর্বে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প্রাকৃতের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মাধ্যমে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পরিবর্তন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লাভ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বাংলায়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এসেছে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এগুলিই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খাঁটি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বাংলার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শব্দসম্পদ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উদাঃ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সং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ইন্দ্রাগার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ইন্দাআর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বাং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ইঁদারা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সং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একাদশ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এগ্‌গারহ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বাং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এগার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সং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ধর্ম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ধম্ম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বাং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ধাম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বিদেশী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তদ্ভব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সব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প্রথমে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ইন্দো-ইউরোপীয়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কোনো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ভাষাবংশ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থেকে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সংস্কৃতে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আসে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পরে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প্রাকৃতের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মাধ্যমে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পরিবর্তিত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হয়ে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বাংলায়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আসে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। </a:t>
            </a:r>
          </a:p>
          <a:p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  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উদাঃ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দ্রাখ্‌মে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(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গ্রীক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) &gt;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দ্রম্য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(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সং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)&gt;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দম্ম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(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প্রা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) &gt;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দাম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(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বাং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781165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960A376-73C9-4EDE-B8FD-FBFA64D671AA}"/>
              </a:ext>
            </a:extLst>
          </p:cNvPr>
          <p:cNvSpPr/>
          <p:nvPr/>
        </p:nvSpPr>
        <p:spPr>
          <a:xfrm>
            <a:off x="2705100" y="1752600"/>
            <a:ext cx="3733800" cy="609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আগন্তুক</a:t>
            </a:r>
            <a:r>
              <a:rPr lang="en-IN" sz="36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কৃতঋণ</a:t>
            </a:r>
            <a:r>
              <a:rPr lang="en-IN" sz="36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endParaRPr lang="en-IN" sz="36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A45A39-5872-4BBC-B83D-DA21F562DC5F}"/>
              </a:ext>
            </a:extLst>
          </p:cNvPr>
          <p:cNvSpPr/>
          <p:nvPr/>
        </p:nvSpPr>
        <p:spPr>
          <a:xfrm>
            <a:off x="4876800" y="3098800"/>
            <a:ext cx="3733800" cy="609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বিদেশী</a:t>
            </a:r>
            <a:r>
              <a:rPr lang="en-IN" sz="36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আগন্তুক</a:t>
            </a:r>
            <a:endParaRPr lang="en-IN" sz="36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48CFF4-66B9-4E82-9B7E-37937D0E490E}"/>
              </a:ext>
            </a:extLst>
          </p:cNvPr>
          <p:cNvSpPr/>
          <p:nvPr/>
        </p:nvSpPr>
        <p:spPr>
          <a:xfrm>
            <a:off x="762000" y="3124200"/>
            <a:ext cx="3733800" cy="609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দেশী</a:t>
            </a:r>
            <a:r>
              <a:rPr lang="en-IN" sz="36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আগন্তুক</a:t>
            </a:r>
            <a:endParaRPr lang="en-IN" sz="36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9D133B4-6E91-45AA-A68E-7D40263E43F9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4572000" y="2362200"/>
            <a:ext cx="0" cy="355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2FF47AA-145E-44EB-9408-A0DF78C8AD38}"/>
              </a:ext>
            </a:extLst>
          </p:cNvPr>
          <p:cNvCxnSpPr/>
          <p:nvPr/>
        </p:nvCxnSpPr>
        <p:spPr>
          <a:xfrm>
            <a:off x="2514600" y="27432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137ED20-82E7-45BB-85EE-AAB22B7CEDC2}"/>
              </a:ext>
            </a:extLst>
          </p:cNvPr>
          <p:cNvCxnSpPr/>
          <p:nvPr/>
        </p:nvCxnSpPr>
        <p:spPr>
          <a:xfrm>
            <a:off x="6553200" y="27178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C8BDE91-69C8-4A47-861B-605185975A40}"/>
              </a:ext>
            </a:extLst>
          </p:cNvPr>
          <p:cNvCxnSpPr/>
          <p:nvPr/>
        </p:nvCxnSpPr>
        <p:spPr>
          <a:xfrm>
            <a:off x="2514600" y="2743200"/>
            <a:ext cx="403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45AA929-0345-4E2D-B1F4-72EE93FA5D13}"/>
              </a:ext>
            </a:extLst>
          </p:cNvPr>
          <p:cNvCxnSpPr/>
          <p:nvPr/>
        </p:nvCxnSpPr>
        <p:spPr>
          <a:xfrm>
            <a:off x="2501900" y="37338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98E9028-F42C-42F7-BC45-6A5BE09DA24A}"/>
              </a:ext>
            </a:extLst>
          </p:cNvPr>
          <p:cNvCxnSpPr>
            <a:cxnSpLocks/>
          </p:cNvCxnSpPr>
          <p:nvPr/>
        </p:nvCxnSpPr>
        <p:spPr>
          <a:xfrm>
            <a:off x="1289049" y="4140200"/>
            <a:ext cx="0" cy="520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1ACA782-E1EA-4D85-8896-5E850BBD490B}"/>
              </a:ext>
            </a:extLst>
          </p:cNvPr>
          <p:cNvCxnSpPr>
            <a:cxnSpLocks/>
          </p:cNvCxnSpPr>
          <p:nvPr/>
        </p:nvCxnSpPr>
        <p:spPr>
          <a:xfrm>
            <a:off x="3790949" y="4140200"/>
            <a:ext cx="0" cy="520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50C7D5FB-1284-4CE1-B80C-8A5FFE84B4E0}"/>
              </a:ext>
            </a:extLst>
          </p:cNvPr>
          <p:cNvSpPr/>
          <p:nvPr/>
        </p:nvSpPr>
        <p:spPr>
          <a:xfrm>
            <a:off x="3060698" y="4660900"/>
            <a:ext cx="1460502" cy="609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অনার্য</a:t>
            </a:r>
            <a:endParaRPr lang="en-IN" sz="36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46D9B9-5749-48BE-8E6F-AF56391C611C}"/>
              </a:ext>
            </a:extLst>
          </p:cNvPr>
          <p:cNvSpPr/>
          <p:nvPr/>
        </p:nvSpPr>
        <p:spPr>
          <a:xfrm>
            <a:off x="457200" y="4660900"/>
            <a:ext cx="1663698" cy="609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আর্য</a:t>
            </a:r>
            <a:endParaRPr lang="en-IN" sz="36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0D9AED2-CFF2-4484-A72F-199106AFCBF0}"/>
              </a:ext>
            </a:extLst>
          </p:cNvPr>
          <p:cNvCxnSpPr>
            <a:cxnSpLocks/>
          </p:cNvCxnSpPr>
          <p:nvPr/>
        </p:nvCxnSpPr>
        <p:spPr>
          <a:xfrm>
            <a:off x="1289049" y="4140200"/>
            <a:ext cx="2501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455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456C38-499D-4231-B15E-9B0660EDA6BD}"/>
              </a:ext>
            </a:extLst>
          </p:cNvPr>
          <p:cNvSpPr txBox="1"/>
          <p:nvPr/>
        </p:nvSpPr>
        <p:spPr>
          <a:xfrm>
            <a:off x="0" y="76200"/>
            <a:ext cx="89916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আগন্তুক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কৃতঋণ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সব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অন্য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ভাষা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থেকে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সরাসরি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বাংলায়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এসেছে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    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উদাঃ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ডাব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ঝোল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ঘেরাও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সিনেমা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চা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পেয়ারা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ইত্যাদি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দেশী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আগন্তুক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সব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এদেশেরই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অন্য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ভাষা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থেকে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সরাসরি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বাংলায়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এসেছে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দেশী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আগন্তুক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(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অনার্য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)–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অস্ট্রিক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দ্রাবিড়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এই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অনার্য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ভাষা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থকে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আগত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উদাঃ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ডাব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ঢোল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ঢেঁকি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ঝোল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ঝিঙ্গা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কুলা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দেশী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আগন্তুক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(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আর্য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)–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হিন্দী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(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লাগাতার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মস্তান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ওস্তাদ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),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গুজরাটি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(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হরতাল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),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পঞ্জাবী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(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চাহিদা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)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ইত্যাদি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1327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619</Words>
  <Application>Microsoft Office PowerPoint</Application>
  <PresentationFormat>On-screen Show (4:3)</PresentationFormat>
  <Paragraphs>93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Bangla</vt:lpstr>
      <vt:lpstr>Calibri</vt:lpstr>
      <vt:lpstr>Wingdings</vt:lpstr>
      <vt:lpstr>Office Theme</vt:lpstr>
      <vt:lpstr>খলিসানী মহাবিদ্যালয়  বাংলা বিভাগ (সাম্মানিক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খলিসানী মহাবিদ্যালয়  বাংলা বিভাগ (সাম্মানিক )</dc:title>
  <dc:creator>Dhrubajyoti</dc:creator>
  <cp:lastModifiedBy>Dhrubajyoti</cp:lastModifiedBy>
  <cp:revision>18</cp:revision>
  <dcterms:created xsi:type="dcterms:W3CDTF">2020-09-04T03:17:28Z</dcterms:created>
  <dcterms:modified xsi:type="dcterms:W3CDTF">2020-09-04T05:16:36Z</dcterms:modified>
</cp:coreProperties>
</file>